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sldIdLst>
    <p:sldId id="256" r:id="rId2"/>
    <p:sldId id="257" r:id="rId3"/>
    <p:sldId id="398" r:id="rId4"/>
    <p:sldId id="387" r:id="rId5"/>
    <p:sldId id="388" r:id="rId6"/>
    <p:sldId id="389" r:id="rId7"/>
    <p:sldId id="263" r:id="rId8"/>
    <p:sldId id="359" r:id="rId9"/>
    <p:sldId id="292" r:id="rId10"/>
    <p:sldId id="264" r:id="rId11"/>
    <p:sldId id="353" r:id="rId12"/>
    <p:sldId id="400" r:id="rId13"/>
    <p:sldId id="386" r:id="rId14"/>
    <p:sldId id="354" r:id="rId15"/>
    <p:sldId id="399" r:id="rId16"/>
    <p:sldId id="356" r:id="rId17"/>
    <p:sldId id="355" r:id="rId18"/>
    <p:sldId id="265" r:id="rId19"/>
    <p:sldId id="289" r:id="rId20"/>
    <p:sldId id="357" r:id="rId21"/>
    <p:sldId id="291" r:id="rId22"/>
    <p:sldId id="293" r:id="rId23"/>
    <p:sldId id="407" r:id="rId24"/>
    <p:sldId id="408" r:id="rId25"/>
    <p:sldId id="409" r:id="rId26"/>
    <p:sldId id="270" r:id="rId27"/>
    <p:sldId id="298" r:id="rId28"/>
    <p:sldId id="302" r:id="rId29"/>
    <p:sldId id="278" r:id="rId30"/>
    <p:sldId id="279" r:id="rId31"/>
    <p:sldId id="410" r:id="rId32"/>
    <p:sldId id="333" r:id="rId33"/>
    <p:sldId id="336" r:id="rId34"/>
    <p:sldId id="414" r:id="rId35"/>
    <p:sldId id="337" r:id="rId36"/>
    <p:sldId id="412" r:id="rId37"/>
    <p:sldId id="416" r:id="rId38"/>
    <p:sldId id="417" r:id="rId39"/>
    <p:sldId id="413" r:id="rId40"/>
    <p:sldId id="339" r:id="rId41"/>
    <p:sldId id="341" r:id="rId42"/>
    <p:sldId id="343" r:id="rId43"/>
    <p:sldId id="344" r:id="rId44"/>
    <p:sldId id="345" r:id="rId45"/>
    <p:sldId id="346" r:id="rId46"/>
    <p:sldId id="347" r:id="rId47"/>
    <p:sldId id="418" r:id="rId48"/>
    <p:sldId id="348" r:id="rId49"/>
    <p:sldId id="421" r:id="rId50"/>
    <p:sldId id="422" r:id="rId51"/>
    <p:sldId id="419" r:id="rId52"/>
    <p:sldId id="423" r:id="rId53"/>
    <p:sldId id="424" r:id="rId54"/>
    <p:sldId id="350" r:id="rId55"/>
    <p:sldId id="361" r:id="rId56"/>
    <p:sldId id="362" r:id="rId57"/>
    <p:sldId id="425" r:id="rId58"/>
    <p:sldId id="369" r:id="rId59"/>
    <p:sldId id="401" r:id="rId60"/>
    <p:sldId id="402" r:id="rId61"/>
    <p:sldId id="364" r:id="rId62"/>
    <p:sldId id="403" r:id="rId63"/>
    <p:sldId id="404" r:id="rId64"/>
    <p:sldId id="365" r:id="rId65"/>
    <p:sldId id="366" r:id="rId66"/>
    <p:sldId id="367" r:id="rId67"/>
    <p:sldId id="368" r:id="rId68"/>
    <p:sldId id="405" r:id="rId69"/>
    <p:sldId id="370" r:id="rId70"/>
    <p:sldId id="371" r:id="rId71"/>
    <p:sldId id="372" r:id="rId72"/>
    <p:sldId id="379" r:id="rId73"/>
    <p:sldId id="373" r:id="rId74"/>
    <p:sldId id="374" r:id="rId75"/>
    <p:sldId id="406" r:id="rId76"/>
    <p:sldId id="375" r:id="rId77"/>
    <p:sldId id="385" r:id="rId78"/>
    <p:sldId id="376" r:id="rId79"/>
    <p:sldId id="377" r:id="rId80"/>
    <p:sldId id="378" r:id="rId81"/>
    <p:sldId id="380" r:id="rId82"/>
    <p:sldId id="381" r:id="rId83"/>
    <p:sldId id="382" r:id="rId84"/>
    <p:sldId id="384" r:id="rId8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1pPr>
    <a:lvl2pPr marL="457200"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2pPr>
    <a:lvl3pPr marL="914400"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3pPr>
    <a:lvl4pPr marL="1371600"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4pPr>
    <a:lvl5pPr marL="1828800"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5pPr>
    <a:lvl6pPr marL="2286000" algn="l" defTabSz="914400" rtl="0" eaLnBrk="1" latinLnBrk="0" hangingPunct="1">
      <a:defRPr kern="1200">
        <a:solidFill>
          <a:schemeClr val="tx1"/>
        </a:solidFill>
        <a:latin typeface="Garamond" panose="02020404030301010803" pitchFamily="18" charset="0"/>
        <a:ea typeface="+mn-ea"/>
        <a:cs typeface="+mn-cs"/>
      </a:defRPr>
    </a:lvl6pPr>
    <a:lvl7pPr marL="2743200" algn="l" defTabSz="914400" rtl="0" eaLnBrk="1" latinLnBrk="0" hangingPunct="1">
      <a:defRPr kern="1200">
        <a:solidFill>
          <a:schemeClr val="tx1"/>
        </a:solidFill>
        <a:latin typeface="Garamond" panose="02020404030301010803" pitchFamily="18" charset="0"/>
        <a:ea typeface="+mn-ea"/>
        <a:cs typeface="+mn-cs"/>
      </a:defRPr>
    </a:lvl7pPr>
    <a:lvl8pPr marL="3200400" algn="l" defTabSz="914400" rtl="0" eaLnBrk="1" latinLnBrk="0" hangingPunct="1">
      <a:defRPr kern="1200">
        <a:solidFill>
          <a:schemeClr val="tx1"/>
        </a:solidFill>
        <a:latin typeface="Garamond" panose="02020404030301010803" pitchFamily="18" charset="0"/>
        <a:ea typeface="+mn-ea"/>
        <a:cs typeface="+mn-cs"/>
      </a:defRPr>
    </a:lvl8pPr>
    <a:lvl9pPr marL="3657600" algn="l" defTabSz="914400" rtl="0" eaLnBrk="1" latinLnBrk="0" hangingPunct="1">
      <a:defRPr kern="1200">
        <a:solidFill>
          <a:schemeClr val="tx1"/>
        </a:solidFill>
        <a:latin typeface="Garamond" panose="02020404030301010803"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26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10/20/2019</a:t>
            </a:fld>
            <a:endParaRPr lang="en-US" dirty="0"/>
          </a:p>
        </p:txBody>
      </p:sp>
      <p:sp>
        <p:nvSpPr>
          <p:cNvPr id="5" name="Footer Placeholder 4"/>
          <p:cNvSpPr>
            <a:spLocks noGrp="1"/>
          </p:cNvSpPr>
          <p:nvPr>
            <p:ph type="ftr" sz="quarter" idx="11"/>
          </p:nvPr>
        </p:nvSpPr>
        <p:spPr>
          <a:xfrm>
            <a:off x="2396319" y="329308"/>
            <a:ext cx="3086292" cy="309201"/>
          </a:xfrm>
        </p:spPr>
        <p:txBody>
          <a:bodyPr/>
          <a:lstStyle/>
          <a:p>
            <a:endParaRPr lang="en-US" dirty="0"/>
          </a:p>
        </p:txBody>
      </p:sp>
      <p:sp>
        <p:nvSpPr>
          <p:cNvPr id="6" name="Slide Number Placeholder 5"/>
          <p:cNvSpPr>
            <a:spLocks noGrp="1"/>
          </p:cNvSpPr>
          <p:nvPr>
            <p:ph type="sldNum" sz="quarter" idx="12"/>
          </p:nvPr>
        </p:nvSpPr>
        <p:spPr>
          <a:xfrm>
            <a:off x="1434703" y="798973"/>
            <a:ext cx="802005"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74797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20104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73704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56479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10/20/2019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2113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80145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04816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7368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10/20/2019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55416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05435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8A87A34-81AB-432B-8DAE-1953F412C126}" type="datetimeFigureOut">
              <a:rPr lang="en-US" dirty="0"/>
              <a:pPr/>
              <a:t>10/20/2019</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86022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10/20/2019</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82882935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biology.about.com/library/organs/heart/blpericardium.htm" TargetMode="External"/><Relationship Id="rId2" Type="http://schemas.openxmlformats.org/officeDocument/2006/relationships/hyperlink" Target="http://biology.about.com/gi/dynamic/offsite.htm?site=http://www.fwkc.com/encyclopedia/low/articles/e/e007001172f.html"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biology.about.com/library/organs/heart/blventricles.htm" TargetMode="External"/><Relationship Id="rId2" Type="http://schemas.openxmlformats.org/officeDocument/2006/relationships/hyperlink" Target="http://biology.about.com/gi/dynamic/offsite.htm?site=http://www.vetmed.wsu.edu/VAn308/cardiac.htm" TargetMode="External"/><Relationship Id="rId1" Type="http://schemas.openxmlformats.org/officeDocument/2006/relationships/slideLayout" Target="../slideLayouts/slideLayout2.xml"/><Relationship Id="rId4" Type="http://schemas.openxmlformats.org/officeDocument/2006/relationships/hyperlink" Target="http://biology.about.com/library/organs/heart/blatria.htm"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biology.about.com/gi/dynamic/offsite.htm?site=http://www.mesomorphosis.com/exclusive/volk/connective01.htm" TargetMode="External"/><Relationship Id="rId2" Type="http://schemas.openxmlformats.org/officeDocument/2006/relationships/hyperlink" Target="http://biology.about.com/gi/dynamic/offsite.htm?site=http://www.fwkc.com/encyclopedia/low/articles/e/e007001172f.html" TargetMode="External"/><Relationship Id="rId1" Type="http://schemas.openxmlformats.org/officeDocument/2006/relationships/slideLayout" Target="../slideLayouts/slideLayout2.xml"/><Relationship Id="rId6" Type="http://schemas.openxmlformats.org/officeDocument/2006/relationships/hyperlink" Target="http://biology.about.com/library/organs/heart/blpurkinje.htm" TargetMode="External"/><Relationship Id="rId5" Type="http://schemas.openxmlformats.org/officeDocument/2006/relationships/hyperlink" Target="http://biology.about.com/library/organs/heart/blblood.htm" TargetMode="External"/><Relationship Id="rId4" Type="http://schemas.openxmlformats.org/officeDocument/2006/relationships/hyperlink" Target="http://biology.about.com/library/organs/heart/blvalves.htm"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xmlns="" id="{7F532135-D560-4FC7-800C-6C03AB15A128}"/>
              </a:ext>
            </a:extLst>
          </p:cNvPr>
          <p:cNvSpPr>
            <a:spLocks noGrp="1" noChangeArrowheads="1"/>
          </p:cNvSpPr>
          <p:nvPr>
            <p:ph type="ctrTitle"/>
          </p:nvPr>
        </p:nvSpPr>
        <p:spPr/>
        <p:txBody>
          <a:bodyPr/>
          <a:lstStyle/>
          <a:p>
            <a:r>
              <a:rPr lang="en-US" altLang="en-US" dirty="0"/>
              <a:t>ANATOMY OF </a:t>
            </a:r>
            <a:r>
              <a:rPr lang="en-US" altLang="en-US" dirty="0" smtClean="0"/>
              <a:t>HEART-2</a:t>
            </a:r>
            <a:endParaRPr lang="en-US" altLang="en-US" dirty="0"/>
          </a:p>
        </p:txBody>
      </p:sp>
      <p:sp>
        <p:nvSpPr>
          <p:cNvPr id="2051" name="Rectangle 3">
            <a:extLst>
              <a:ext uri="{FF2B5EF4-FFF2-40B4-BE49-F238E27FC236}">
                <a16:creationId xmlns:a16="http://schemas.microsoft.com/office/drawing/2014/main" xmlns="" id="{34846B8B-90A5-4899-94BD-B9B385A708F8}"/>
              </a:ext>
            </a:extLst>
          </p:cNvPr>
          <p:cNvSpPr>
            <a:spLocks noGrp="1" noChangeArrowheads="1"/>
          </p:cNvSpPr>
          <p:nvPr>
            <p:ph type="subTitle" idx="1"/>
          </p:nvPr>
        </p:nvSpPr>
        <p:spPr/>
        <p:txBody>
          <a:bodyPr>
            <a:normAutofit fontScale="77500" lnSpcReduction="20000"/>
          </a:bodyPr>
          <a:lstStyle/>
          <a:p>
            <a:pPr>
              <a:lnSpc>
                <a:spcPct val="80000"/>
              </a:lnSpc>
            </a:pPr>
            <a:r>
              <a:rPr lang="en-US" altLang="en-US" sz="1400" b="1" dirty="0"/>
              <a:t>Dr. Muhammad Ameen C</a:t>
            </a:r>
          </a:p>
          <a:p>
            <a:pPr>
              <a:lnSpc>
                <a:spcPct val="80000"/>
              </a:lnSpc>
            </a:pPr>
            <a:r>
              <a:rPr lang="en-US" altLang="en-US" sz="1400" b="1" dirty="0"/>
              <a:t>Senior Resident </a:t>
            </a:r>
          </a:p>
          <a:p>
            <a:pPr>
              <a:lnSpc>
                <a:spcPct val="80000"/>
              </a:lnSpc>
            </a:pPr>
            <a:r>
              <a:rPr lang="en-US" altLang="en-US" sz="1400" b="1" dirty="0" err="1"/>
              <a:t>Dept</a:t>
            </a:r>
            <a:r>
              <a:rPr lang="en-US" altLang="en-US" sz="1400" b="1" dirty="0"/>
              <a:t> Of Cardiology</a:t>
            </a:r>
          </a:p>
          <a:p>
            <a:pPr>
              <a:lnSpc>
                <a:spcPct val="80000"/>
              </a:lnSpc>
            </a:pPr>
            <a:r>
              <a:rPr lang="en-US" altLang="en-US" sz="1400" b="1" dirty="0" err="1"/>
              <a:t>Govt</a:t>
            </a:r>
            <a:r>
              <a:rPr lang="en-US" altLang="en-US" sz="1400" b="1" dirty="0"/>
              <a:t> MCH </a:t>
            </a:r>
            <a:r>
              <a:rPr lang="en-US" altLang="en-US" sz="1400" b="1" dirty="0" err="1"/>
              <a:t>Kozhikode</a:t>
            </a:r>
            <a:r>
              <a:rPr lang="en-US" altLang="en-US" sz="1400" b="1" dirty="0"/>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xmlns="" id="{DFD8513C-3F34-4E5F-BF13-D29497DD7A7A}"/>
              </a:ext>
            </a:extLst>
          </p:cNvPr>
          <p:cNvSpPr>
            <a:spLocks noGrp="1" noRot="1" noChangeArrowheads="1"/>
          </p:cNvSpPr>
          <p:nvPr>
            <p:ph type="title"/>
          </p:nvPr>
        </p:nvSpPr>
        <p:spPr/>
        <p:txBody>
          <a:bodyPr/>
          <a:lstStyle/>
          <a:p>
            <a:endParaRPr lang="en-US" altLang="en-US"/>
          </a:p>
        </p:txBody>
      </p:sp>
      <p:sp>
        <p:nvSpPr>
          <p:cNvPr id="11267" name="Rectangle 3">
            <a:extLst>
              <a:ext uri="{FF2B5EF4-FFF2-40B4-BE49-F238E27FC236}">
                <a16:creationId xmlns:a16="http://schemas.microsoft.com/office/drawing/2014/main" xmlns="" id="{58631271-2A79-4DF2-92A2-38A0BFA6DF75}"/>
              </a:ext>
            </a:extLst>
          </p:cNvPr>
          <p:cNvSpPr>
            <a:spLocks noGrp="1" noChangeArrowheads="1"/>
          </p:cNvSpPr>
          <p:nvPr>
            <p:ph idx="1"/>
          </p:nvPr>
        </p:nvSpPr>
        <p:spPr/>
        <p:txBody>
          <a:bodyPr/>
          <a:lstStyle/>
          <a:p>
            <a:pPr>
              <a:lnSpc>
                <a:spcPct val="90000"/>
              </a:lnSpc>
            </a:pPr>
            <a:r>
              <a:rPr lang="en-US" altLang="en-US"/>
              <a:t>The </a:t>
            </a:r>
            <a:r>
              <a:rPr lang="en-US" altLang="en-US" b="1"/>
              <a:t>interatrial groove,</a:t>
            </a:r>
            <a:r>
              <a:rPr lang="en-US" altLang="en-US"/>
              <a:t> separating the two atria, is scarcely marked on the posterior surface, while anteriorly it is hidden by the pulmonary artery and aorta.</a:t>
            </a:r>
          </a:p>
          <a:p>
            <a:pPr>
              <a:lnSpc>
                <a:spcPct val="90000"/>
              </a:lnSpc>
            </a:pPr>
            <a:r>
              <a:rPr lang="en-US" altLang="en-US"/>
              <a:t>Ventricles  separated by two grooves, </a:t>
            </a:r>
            <a:r>
              <a:rPr lang="en-US" altLang="en-US" b="1"/>
              <a:t>anterior longitudinal sulcus</a:t>
            </a:r>
            <a:r>
              <a:rPr lang="en-US" altLang="en-US"/>
              <a:t> ( sternocostal surface) , close to its left margin. </a:t>
            </a:r>
          </a:p>
          <a:p>
            <a:pPr>
              <a:lnSpc>
                <a:spcPct val="90000"/>
              </a:lnSpc>
            </a:pPr>
            <a:r>
              <a:rPr lang="en-US" altLang="en-US"/>
              <a:t>the other </a:t>
            </a:r>
            <a:r>
              <a:rPr lang="en-US" altLang="en-US" b="1"/>
              <a:t>posterior longitudinal sulcus,</a:t>
            </a:r>
            <a:r>
              <a:rPr lang="en-US" altLang="en-US"/>
              <a:t> on the diaphragmatic surface near the right margin.</a:t>
            </a:r>
            <a:r>
              <a:rPr lang="en-US" altLang="en-US" i="1"/>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xmlns="" id="{4FA14ECA-7B7A-439F-B381-C15E5DF1863E}"/>
              </a:ext>
            </a:extLst>
          </p:cNvPr>
          <p:cNvSpPr>
            <a:spLocks noGrp="1" noRot="1" noChangeArrowheads="1"/>
          </p:cNvSpPr>
          <p:nvPr>
            <p:ph type="title"/>
          </p:nvPr>
        </p:nvSpPr>
        <p:spPr/>
        <p:txBody>
          <a:bodyPr/>
          <a:lstStyle/>
          <a:p>
            <a:endParaRPr lang="en-US" altLang="en-US"/>
          </a:p>
        </p:txBody>
      </p:sp>
      <p:sp>
        <p:nvSpPr>
          <p:cNvPr id="128003" name="Rectangle 3">
            <a:extLst>
              <a:ext uri="{FF2B5EF4-FFF2-40B4-BE49-F238E27FC236}">
                <a16:creationId xmlns:a16="http://schemas.microsoft.com/office/drawing/2014/main" xmlns="" id="{3371B5EF-37CD-42F6-ADB8-69EB54AA12D2}"/>
              </a:ext>
            </a:extLst>
          </p:cNvPr>
          <p:cNvSpPr>
            <a:spLocks noGrp="1" noChangeArrowheads="1"/>
          </p:cNvSpPr>
          <p:nvPr>
            <p:ph idx="1"/>
          </p:nvPr>
        </p:nvSpPr>
        <p:spPr/>
        <p:txBody>
          <a:bodyPr/>
          <a:lstStyle/>
          <a:p>
            <a:r>
              <a:rPr lang="en-US" altLang="en-US"/>
              <a:t>These grooves extend from the base of the ventricular portion to a notch, the </a:t>
            </a:r>
            <a:r>
              <a:rPr lang="en-US" altLang="en-US" b="1"/>
              <a:t>incisura apicis cordis,</a:t>
            </a:r>
            <a:r>
              <a:rPr lang="en-US" altLang="en-US"/>
              <a:t> on the acute margin of the heart just to the right of the apex. </a:t>
            </a:r>
          </a:p>
          <a:p>
            <a:r>
              <a:rPr lang="en-US" altLang="en-US"/>
              <a:t>The </a:t>
            </a:r>
            <a:r>
              <a:rPr lang="en-US" altLang="en-US" i="1"/>
              <a:t>external cardiac crux</a:t>
            </a:r>
            <a:r>
              <a:rPr lang="en-US" altLang="en-US"/>
              <a:t> is the cross-shaped intersection between the atrioventricular, posterior interventricular, and interatrial groove.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53640" y="2016125"/>
            <a:ext cx="5751046"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46357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xmlns="" id="{DE878DBF-C7AF-45AF-A40C-973B5BFA2A46}"/>
              </a:ext>
            </a:extLst>
          </p:cNvPr>
          <p:cNvSpPr>
            <a:spLocks noGrp="1" noRot="1" noChangeArrowheads="1"/>
          </p:cNvSpPr>
          <p:nvPr>
            <p:ph type="title"/>
          </p:nvPr>
        </p:nvSpPr>
        <p:spPr/>
        <p:txBody>
          <a:bodyPr/>
          <a:lstStyle/>
          <a:p>
            <a:endParaRPr lang="en-US" altLang="en-US"/>
          </a:p>
        </p:txBody>
      </p:sp>
      <p:sp>
        <p:nvSpPr>
          <p:cNvPr id="169987" name="Rectangle 3">
            <a:extLst>
              <a:ext uri="{FF2B5EF4-FFF2-40B4-BE49-F238E27FC236}">
                <a16:creationId xmlns:a16="http://schemas.microsoft.com/office/drawing/2014/main" xmlns="" id="{260BC5CC-30B7-4688-A25C-59B7181613A6}"/>
              </a:ext>
            </a:extLst>
          </p:cNvPr>
          <p:cNvSpPr>
            <a:spLocks noGrp="1" noChangeArrowheads="1"/>
          </p:cNvSpPr>
          <p:nvPr>
            <p:ph idx="1"/>
          </p:nvPr>
        </p:nvSpPr>
        <p:spPr/>
        <p:txBody>
          <a:bodyPr/>
          <a:lstStyle/>
          <a:p>
            <a:pPr>
              <a:lnSpc>
                <a:spcPct val="90000"/>
              </a:lnSpc>
            </a:pPr>
            <a:r>
              <a:rPr lang="en-US" altLang="en-US"/>
              <a:t>Its internal counterpart (</a:t>
            </a:r>
            <a:r>
              <a:rPr lang="en-US" altLang="en-US" i="1"/>
              <a:t>internal crux</a:t>
            </a:r>
            <a:r>
              <a:rPr lang="en-US" altLang="en-US"/>
              <a:t>) is the posterior intersection between the mitral and tricuspid annuli and the atrial and ventricular septa.</a:t>
            </a:r>
          </a:p>
          <a:p>
            <a:pPr>
              <a:lnSpc>
                <a:spcPct val="90000"/>
              </a:lnSpc>
            </a:pPr>
            <a:r>
              <a:rPr lang="en-US" altLang="en-US"/>
              <a:t>The junction between the anterior and inferior free walls of the right ventricle forms a sharp angle known as the </a:t>
            </a:r>
            <a:r>
              <a:rPr lang="en-US" altLang="en-US" i="1"/>
              <a:t>acute margin</a:t>
            </a:r>
            <a:r>
              <a:rPr lang="en-US" altLang="en-US"/>
              <a:t>. The rounded lateral wall of the left ventricle forms the </a:t>
            </a:r>
            <a:r>
              <a:rPr lang="en-US" altLang="en-US" i="1"/>
              <a:t>obtuse margin</a:t>
            </a:r>
            <a:r>
              <a:rPr lang="en-US" altLang="en-US"/>
              <a:t>. </a:t>
            </a:r>
            <a:r>
              <a:rPr lang="en-US" altLang="en-US" i="1"/>
              <a:t>  </a:t>
            </a:r>
          </a:p>
          <a:p>
            <a:pPr>
              <a:lnSpc>
                <a:spcPct val="90000"/>
              </a:lnSpc>
            </a:pPr>
            <a:endParaRPr lang="en-US"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xmlns="" id="{1881D7D5-3BA5-4546-81FD-5EF103DFFD58}"/>
              </a:ext>
            </a:extLst>
          </p:cNvPr>
          <p:cNvSpPr>
            <a:spLocks noGrp="1" noRot="1" noChangeArrowheads="1"/>
          </p:cNvSpPr>
          <p:nvPr>
            <p:ph type="title"/>
          </p:nvPr>
        </p:nvSpPr>
        <p:spPr/>
        <p:txBody>
          <a:bodyPr/>
          <a:lstStyle/>
          <a:p>
            <a:r>
              <a:rPr lang="en-US" altLang="en-US"/>
              <a:t>STERNOCOSTAL SURFACE</a:t>
            </a:r>
          </a:p>
        </p:txBody>
      </p:sp>
      <p:sp>
        <p:nvSpPr>
          <p:cNvPr id="129027" name="Rectangle 3">
            <a:extLst>
              <a:ext uri="{FF2B5EF4-FFF2-40B4-BE49-F238E27FC236}">
                <a16:creationId xmlns:a16="http://schemas.microsoft.com/office/drawing/2014/main" xmlns="" id="{BDB71899-13D7-4BC8-976F-E1C9FAA9FE59}"/>
              </a:ext>
            </a:extLst>
          </p:cNvPr>
          <p:cNvSpPr>
            <a:spLocks noGrp="1" noChangeArrowheads="1"/>
          </p:cNvSpPr>
          <p:nvPr>
            <p:ph idx="1"/>
          </p:nvPr>
        </p:nvSpPr>
        <p:spPr/>
        <p:txBody>
          <a:bodyPr/>
          <a:lstStyle/>
          <a:p>
            <a:pPr>
              <a:lnSpc>
                <a:spcPct val="90000"/>
              </a:lnSpc>
            </a:pPr>
            <a:r>
              <a:rPr lang="en-US" altLang="en-US" dirty="0"/>
              <a:t>The </a:t>
            </a:r>
            <a:r>
              <a:rPr lang="en-US" altLang="en-US" b="1" dirty="0" err="1"/>
              <a:t>sternocostal</a:t>
            </a:r>
            <a:r>
              <a:rPr lang="en-US" altLang="en-US" b="1" dirty="0"/>
              <a:t> surface</a:t>
            </a:r>
            <a:r>
              <a:rPr lang="en-US" altLang="en-US" dirty="0"/>
              <a:t>  is directed forward, upward, and to the left. </a:t>
            </a:r>
          </a:p>
          <a:p>
            <a:pPr>
              <a:lnSpc>
                <a:spcPct val="90000"/>
              </a:lnSpc>
            </a:pPr>
            <a:r>
              <a:rPr lang="en-US" altLang="en-US" dirty="0"/>
              <a:t>Its lower part is convex, formed chiefly by the right ventricle, and traversed near its left margin by the anterior longitudinal sulcus. </a:t>
            </a:r>
          </a:p>
          <a:p>
            <a:pPr>
              <a:lnSpc>
                <a:spcPct val="90000"/>
              </a:lnSpc>
            </a:pPr>
            <a:r>
              <a:rPr lang="en-US" altLang="en-US" dirty="0"/>
              <a:t>Its upper part is separated from the lower by the coronary sulcus, and is formed by the atria; it presents a deep concavity  occupied by the ascending aorta and the pulmonary artery</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602937"/>
            <a:ext cx="6477000" cy="486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42920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xmlns="" id="{F18C3638-E340-4764-8797-19035C364E8E}"/>
              </a:ext>
            </a:extLst>
          </p:cNvPr>
          <p:cNvSpPr>
            <a:spLocks noGrp="1" noRot="1" noChangeArrowheads="1"/>
          </p:cNvSpPr>
          <p:nvPr>
            <p:ph type="title"/>
          </p:nvPr>
        </p:nvSpPr>
        <p:spPr/>
        <p:txBody>
          <a:bodyPr/>
          <a:lstStyle/>
          <a:p>
            <a:endParaRPr lang="en-US" altLang="en-US"/>
          </a:p>
        </p:txBody>
      </p:sp>
      <p:sp>
        <p:nvSpPr>
          <p:cNvPr id="132099" name="Rectangle 3">
            <a:extLst>
              <a:ext uri="{FF2B5EF4-FFF2-40B4-BE49-F238E27FC236}">
                <a16:creationId xmlns:a16="http://schemas.microsoft.com/office/drawing/2014/main" xmlns="" id="{AE6B6FA2-651E-4452-8D54-DDB38CFC59EB}"/>
              </a:ext>
            </a:extLst>
          </p:cNvPr>
          <p:cNvSpPr>
            <a:spLocks noGrp="1" noChangeArrowheads="1"/>
          </p:cNvSpPr>
          <p:nvPr>
            <p:ph idx="1"/>
          </p:nvPr>
        </p:nvSpPr>
        <p:spPr/>
        <p:txBody>
          <a:bodyPr/>
          <a:lstStyle/>
          <a:p>
            <a:r>
              <a:rPr lang="en-US" altLang="en-US" b="1"/>
              <a:t>The Apex (</a:t>
            </a:r>
            <a:r>
              <a:rPr lang="en-US" altLang="en-US" b="1" i="1"/>
              <a:t>apex cordis</a:t>
            </a:r>
            <a:r>
              <a:rPr lang="en-US" altLang="en-US" b="1"/>
              <a:t>).</a:t>
            </a:r>
            <a:r>
              <a:rPr lang="en-US" altLang="en-US"/>
              <a:t>—The apex is directed downward, forward, and to the left, and is overlapped by the left lung and pleura </a:t>
            </a:r>
          </a:p>
          <a:p>
            <a:r>
              <a:rPr lang="en-US" altLang="en-US"/>
              <a:t> It lies behind the fifth left intercostal space, 8 to 9 cm. from the mid-sternal line, or about 4 cm. below and 2 mm. to the medial side of the left mammary papilla.</a:t>
            </a:r>
            <a:r>
              <a:rPr lang="en-US" altLang="en-US" i="1"/>
              <a:t>   </a:t>
            </a:r>
            <a:endParaRPr lang="en-US" altLang="en-US"/>
          </a:p>
          <a:p>
            <a:endParaRPr lang="en-US"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3" name="Rectangle 5">
            <a:extLst>
              <a:ext uri="{FF2B5EF4-FFF2-40B4-BE49-F238E27FC236}">
                <a16:creationId xmlns:a16="http://schemas.microsoft.com/office/drawing/2014/main" xmlns="" id="{9EDD5FEB-416D-4015-A43D-D23749DB40D6}"/>
              </a:ext>
            </a:extLst>
          </p:cNvPr>
          <p:cNvSpPr>
            <a:spLocks noGrp="1" noRot="1" noChangeArrowheads="1"/>
          </p:cNvSpPr>
          <p:nvPr>
            <p:ph type="title"/>
          </p:nvPr>
        </p:nvSpPr>
        <p:spPr/>
        <p:txBody>
          <a:bodyPr/>
          <a:lstStyle/>
          <a:p>
            <a:r>
              <a:rPr lang="en-US" altLang="en-US"/>
              <a:t>STERNOCOSTAL SURFACE</a:t>
            </a:r>
          </a:p>
        </p:txBody>
      </p:sp>
      <p:pic>
        <p:nvPicPr>
          <p:cNvPr id="130052" name="Picture 4" descr="hurstpericardium">
            <a:extLst>
              <a:ext uri="{FF2B5EF4-FFF2-40B4-BE49-F238E27FC236}">
                <a16:creationId xmlns:a16="http://schemas.microsoft.com/office/drawing/2014/main" xmlns="" id="{43AB26D6-207A-4E88-8E22-761AD00DDED4}"/>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42807" y="2016125"/>
            <a:ext cx="3972711" cy="3449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xmlns="" id="{703954D9-624E-4599-956A-992F85CD0470}"/>
              </a:ext>
            </a:extLst>
          </p:cNvPr>
          <p:cNvSpPr>
            <a:spLocks noGrp="1" noRot="1" noChangeArrowheads="1"/>
          </p:cNvSpPr>
          <p:nvPr>
            <p:ph type="title"/>
          </p:nvPr>
        </p:nvSpPr>
        <p:spPr/>
        <p:txBody>
          <a:bodyPr/>
          <a:lstStyle/>
          <a:p>
            <a:endParaRPr lang="en-US" altLang="en-US"/>
          </a:p>
        </p:txBody>
      </p:sp>
      <p:sp>
        <p:nvSpPr>
          <p:cNvPr id="12291" name="Rectangle 3">
            <a:extLst>
              <a:ext uri="{FF2B5EF4-FFF2-40B4-BE49-F238E27FC236}">
                <a16:creationId xmlns:a16="http://schemas.microsoft.com/office/drawing/2014/main" xmlns="" id="{940A43A9-30FF-4712-A4CC-45A343482AC2}"/>
              </a:ext>
            </a:extLst>
          </p:cNvPr>
          <p:cNvSpPr>
            <a:spLocks noGrp="1" noChangeArrowheads="1"/>
          </p:cNvSpPr>
          <p:nvPr>
            <p:ph idx="1"/>
          </p:nvPr>
        </p:nvSpPr>
        <p:spPr>
          <a:xfrm>
            <a:off x="1443490" y="2015734"/>
            <a:ext cx="6850845" cy="1827983"/>
          </a:xfrm>
        </p:spPr>
        <p:txBody>
          <a:bodyPr>
            <a:noAutofit/>
          </a:bodyPr>
          <a:lstStyle/>
          <a:p>
            <a:r>
              <a:rPr lang="en-US" altLang="en-US" sz="1800"/>
              <a:t>The </a:t>
            </a:r>
            <a:r>
              <a:rPr lang="en-US" altLang="en-US" sz="1800" b="1"/>
              <a:t>base</a:t>
            </a:r>
            <a:r>
              <a:rPr lang="en-US" altLang="en-US" sz="1800"/>
              <a:t> (</a:t>
            </a:r>
            <a:r>
              <a:rPr lang="en-US" altLang="en-US" sz="1800" i="1"/>
              <a:t>basis cordis</a:t>
            </a:r>
            <a:r>
              <a:rPr lang="en-US" altLang="en-US" sz="1800"/>
              <a:t>)  directed upward, backward, and to the right, is separated from the 5</a:t>
            </a:r>
            <a:r>
              <a:rPr lang="en-US" altLang="en-US" sz="1800" baseline="30000"/>
              <a:t>th</a:t>
            </a:r>
            <a:r>
              <a:rPr lang="en-US" altLang="en-US" sz="1800"/>
              <a:t> to 8th thoracic vertebræ by the esophagus, aorta, and thoracic duct. </a:t>
            </a:r>
          </a:p>
          <a:p>
            <a:r>
              <a:rPr lang="en-US" altLang="en-US" sz="1800"/>
              <a:t>It is formed mainly by the left atrium, and, to a small extent, by the back part of the right atrium. </a:t>
            </a:r>
          </a:p>
          <a:p>
            <a:r>
              <a:rPr lang="en-US" altLang="en-US" sz="1800"/>
              <a:t> Quadrilateral in form, it is in relation above with the bifurcation of the pulmonary artery, and is bounded below by the posterior part of the coronary sulcus, containing the coronary sinus. </a:t>
            </a:r>
            <a:endParaRPr lang="en-US" altLang="en-US" sz="1800" i="1"/>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xmlns="" id="{2763499F-D4CF-420A-82F4-0D0DA9C9B94B}"/>
              </a:ext>
            </a:extLst>
          </p:cNvPr>
          <p:cNvSpPr>
            <a:spLocks noGrp="1" noRot="1" noChangeArrowheads="1"/>
          </p:cNvSpPr>
          <p:nvPr>
            <p:ph type="title"/>
          </p:nvPr>
        </p:nvSpPr>
        <p:spPr/>
        <p:txBody>
          <a:bodyPr/>
          <a:lstStyle/>
          <a:p>
            <a:endParaRPr lang="en-US" altLang="en-US"/>
          </a:p>
        </p:txBody>
      </p:sp>
      <p:sp>
        <p:nvSpPr>
          <p:cNvPr id="41987" name="Rectangle 3">
            <a:extLst>
              <a:ext uri="{FF2B5EF4-FFF2-40B4-BE49-F238E27FC236}">
                <a16:creationId xmlns:a16="http://schemas.microsoft.com/office/drawing/2014/main" xmlns="" id="{EB68A9C4-73D7-4634-8FA6-FE61F30FA30E}"/>
              </a:ext>
            </a:extLst>
          </p:cNvPr>
          <p:cNvSpPr>
            <a:spLocks noGrp="1" noChangeArrowheads="1"/>
          </p:cNvSpPr>
          <p:nvPr>
            <p:ph idx="1"/>
          </p:nvPr>
        </p:nvSpPr>
        <p:spPr/>
        <p:txBody>
          <a:bodyPr/>
          <a:lstStyle/>
          <a:p>
            <a:r>
              <a:rPr lang="en-US" altLang="en-US"/>
              <a:t>On the right it is limited by the sulcus terminalis of the right atrium, and on the left by the ligament of the left vena cava and the oblique vein of the left atrium. </a:t>
            </a:r>
          </a:p>
          <a:p>
            <a:r>
              <a:rPr lang="en-US" altLang="en-US"/>
              <a:t>The four pulmonary veins, two on either side, open into the LA, while the SVC opens into the upper, and the IVC into the lower, part of the RA.</a:t>
            </a:r>
            <a:r>
              <a:rPr lang="en-US" altLang="en-US" i="1"/>
              <a:t>   </a:t>
            </a:r>
          </a:p>
          <a:p>
            <a:endParaRPr lang="en-US"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xmlns="" id="{BE4CD959-34C9-4F4A-BB27-1E5952EDAF85}"/>
              </a:ext>
            </a:extLst>
          </p:cNvPr>
          <p:cNvSpPr>
            <a:spLocks noGrp="1" noRot="1" noChangeArrowheads="1"/>
          </p:cNvSpPr>
          <p:nvPr>
            <p:ph type="title"/>
          </p:nvPr>
        </p:nvSpPr>
        <p:spPr/>
        <p:txBody>
          <a:bodyPr/>
          <a:lstStyle/>
          <a:p>
            <a:endParaRPr lang="en-US" altLang="en-US"/>
          </a:p>
        </p:txBody>
      </p:sp>
      <p:sp>
        <p:nvSpPr>
          <p:cNvPr id="3075" name="Rectangle 3">
            <a:extLst>
              <a:ext uri="{FF2B5EF4-FFF2-40B4-BE49-F238E27FC236}">
                <a16:creationId xmlns:a16="http://schemas.microsoft.com/office/drawing/2014/main" xmlns="" id="{DEB52595-607C-4BFC-BE21-7C6446F4F768}"/>
              </a:ext>
            </a:extLst>
          </p:cNvPr>
          <p:cNvSpPr>
            <a:spLocks noGrp="1" noChangeArrowheads="1"/>
          </p:cNvSpPr>
          <p:nvPr>
            <p:ph idx="1"/>
          </p:nvPr>
        </p:nvSpPr>
        <p:spPr>
          <a:xfrm>
            <a:off x="1443491" y="2015733"/>
            <a:ext cx="6571343" cy="3450613"/>
          </a:xfrm>
        </p:spPr>
        <p:txBody>
          <a:bodyPr/>
          <a:lstStyle/>
          <a:p>
            <a:pPr>
              <a:buFont typeface="Wingdings" panose="05000000000000000000" pitchFamily="2" charset="2"/>
              <a:buNone/>
            </a:pPr>
            <a:r>
              <a:rPr lang="en-US" altLang="en-US" dirty="0"/>
              <a:t>    The </a:t>
            </a:r>
            <a:r>
              <a:rPr lang="en-US" altLang="en-US" b="1" dirty="0"/>
              <a:t>heart</a:t>
            </a:r>
            <a:r>
              <a:rPr lang="en-US" altLang="en-US" dirty="0"/>
              <a:t> is a hollow muscular organ – conical shape.                                                                                                                                </a:t>
            </a:r>
          </a:p>
          <a:p>
            <a:pPr>
              <a:buFont typeface="Wingdings" panose="05000000000000000000" pitchFamily="2" charset="2"/>
              <a:buNone/>
            </a:pPr>
            <a:endParaRPr lang="en-US" altLang="en-US" b="1" dirty="0"/>
          </a:p>
          <a:p>
            <a:pPr>
              <a:buFont typeface="Wingdings" panose="05000000000000000000" pitchFamily="2" charset="2"/>
              <a:buNone/>
            </a:pPr>
            <a:r>
              <a:rPr lang="en-US" altLang="en-US" b="1" dirty="0"/>
              <a:t>    Location-</a:t>
            </a:r>
            <a:r>
              <a:rPr lang="en-US" altLang="en-US" dirty="0"/>
              <a:t>between</a:t>
            </a:r>
            <a:r>
              <a:rPr lang="en-US" altLang="en-US" b="1" dirty="0"/>
              <a:t> </a:t>
            </a:r>
            <a:r>
              <a:rPr lang="en-US" altLang="en-US" dirty="0"/>
              <a:t> the lungs in the middle mediastinum, enclosed in the pericardium.                                                          </a:t>
            </a:r>
          </a:p>
          <a:p>
            <a:pPr>
              <a:buFont typeface="Wingdings" panose="05000000000000000000" pitchFamily="2" charset="2"/>
              <a:buNone/>
            </a:pPr>
            <a:r>
              <a:rPr lang="en-US" altLang="en-US" dirty="0"/>
              <a:t>    </a:t>
            </a:r>
          </a:p>
          <a:p>
            <a:pPr>
              <a:buFont typeface="Wingdings" panose="05000000000000000000" pitchFamily="2" charset="2"/>
              <a:buNone/>
            </a:pPr>
            <a:r>
              <a:rPr lang="en-US" altLang="en-US" i="1" dirty="0"/>
              <a:t> </a:t>
            </a:r>
            <a:endParaRPr lang="en-US" altLang="en-US" sz="2800" dirty="0"/>
          </a:p>
          <a:p>
            <a:endParaRPr lang="en-US"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xmlns="" id="{97D85474-2B5C-4784-B24E-8AD16C8C3733}"/>
              </a:ext>
            </a:extLst>
          </p:cNvPr>
          <p:cNvSpPr>
            <a:spLocks noGrp="1" noRot="1" noChangeArrowheads="1"/>
          </p:cNvSpPr>
          <p:nvPr>
            <p:ph type="title"/>
          </p:nvPr>
        </p:nvSpPr>
        <p:spPr/>
        <p:txBody>
          <a:bodyPr/>
          <a:lstStyle/>
          <a:p>
            <a:endParaRPr lang="en-US" altLang="en-US"/>
          </a:p>
        </p:txBody>
      </p:sp>
      <p:sp>
        <p:nvSpPr>
          <p:cNvPr id="133123" name="Rectangle 3">
            <a:extLst>
              <a:ext uri="{FF2B5EF4-FFF2-40B4-BE49-F238E27FC236}">
                <a16:creationId xmlns:a16="http://schemas.microsoft.com/office/drawing/2014/main" xmlns="" id="{17D67D34-C5B2-4166-8A88-4205C26D3642}"/>
              </a:ext>
            </a:extLst>
          </p:cNvPr>
          <p:cNvSpPr>
            <a:spLocks noGrp="1" noChangeArrowheads="1"/>
          </p:cNvSpPr>
          <p:nvPr>
            <p:ph idx="1"/>
          </p:nvPr>
        </p:nvSpPr>
        <p:spPr/>
        <p:txBody>
          <a:bodyPr/>
          <a:lstStyle/>
          <a:p>
            <a:pPr>
              <a:buFont typeface="Wingdings" panose="05000000000000000000" pitchFamily="2" charset="2"/>
              <a:buNone/>
            </a:pPr>
            <a:r>
              <a:rPr lang="en-US" altLang="en-US"/>
              <a:t>   The </a:t>
            </a:r>
            <a:r>
              <a:rPr lang="en-US" altLang="en-US" b="1"/>
              <a:t>diaphragmatic surface</a:t>
            </a:r>
            <a:r>
              <a:rPr lang="en-US" altLang="en-US"/>
              <a:t> directed downward and slightly backward, is formed by the ventricles, and rests upon the central tendon and a small part of the left muscular portion of the diaphragm.</a:t>
            </a:r>
          </a:p>
          <a:p>
            <a:pPr>
              <a:buFont typeface="Wingdings" panose="05000000000000000000" pitchFamily="2" charset="2"/>
              <a:buNone/>
            </a:pPr>
            <a:r>
              <a:rPr lang="en-US" altLang="en-US"/>
              <a:t>   It is separated from the base by the posterior part of the coronary sulcus, and is traversed obliquely by the posterior longitudinal sulcus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xmlns="" id="{DAB0E892-26EC-45DF-881C-D81F125B0B45}"/>
              </a:ext>
            </a:extLst>
          </p:cNvPr>
          <p:cNvSpPr>
            <a:spLocks noGrp="1" noRot="1" noChangeArrowheads="1"/>
          </p:cNvSpPr>
          <p:nvPr>
            <p:ph type="title"/>
          </p:nvPr>
        </p:nvSpPr>
        <p:spPr/>
        <p:txBody>
          <a:bodyPr/>
          <a:lstStyle/>
          <a:p>
            <a:r>
              <a:rPr lang="en-US" altLang="en-US"/>
              <a:t>RIGHT MARGIN</a:t>
            </a:r>
          </a:p>
        </p:txBody>
      </p:sp>
      <p:sp>
        <p:nvSpPr>
          <p:cNvPr id="44035" name="Rectangle 3">
            <a:extLst>
              <a:ext uri="{FF2B5EF4-FFF2-40B4-BE49-F238E27FC236}">
                <a16:creationId xmlns:a16="http://schemas.microsoft.com/office/drawing/2014/main" xmlns="" id="{846608C6-E7A6-4EFA-921C-10AD48C21574}"/>
              </a:ext>
            </a:extLst>
          </p:cNvPr>
          <p:cNvSpPr>
            <a:spLocks noGrp="1" noChangeArrowheads="1"/>
          </p:cNvSpPr>
          <p:nvPr>
            <p:ph idx="1"/>
          </p:nvPr>
        </p:nvSpPr>
        <p:spPr>
          <a:xfrm>
            <a:off x="681182" y="1875645"/>
            <a:ext cx="7333651" cy="3850900"/>
          </a:xfrm>
        </p:spPr>
        <p:txBody>
          <a:bodyPr>
            <a:normAutofit/>
          </a:bodyPr>
          <a:lstStyle/>
          <a:p>
            <a:r>
              <a:rPr lang="en-US" altLang="en-US" sz="1800" i="1"/>
              <a:t>The </a:t>
            </a:r>
            <a:r>
              <a:rPr lang="en-US" altLang="en-US" sz="1800" b="1" i="1"/>
              <a:t>right margin</a:t>
            </a:r>
            <a:r>
              <a:rPr lang="en-US" altLang="en-US" sz="1800" i="1"/>
              <a:t> of the heart is long, and is formed by the right atrium above and the right ventricle below.</a:t>
            </a:r>
          </a:p>
          <a:p>
            <a:r>
              <a:rPr lang="en-US" altLang="en-US" sz="1800" i="1"/>
              <a:t> The atrial portion is rounded and almost vertical; it is situated behind the third, fourth, and fifth right costal cartilages about 1.25 cm. from the margin of the sternum. </a:t>
            </a:r>
          </a:p>
          <a:p>
            <a:r>
              <a:rPr lang="en-US" altLang="en-US" sz="1800" i="1"/>
              <a:t>The ventricular portion, thin and sharp, is named the </a:t>
            </a:r>
            <a:r>
              <a:rPr lang="en-US" altLang="en-US" sz="1800" b="1" i="1"/>
              <a:t>acute margin;</a:t>
            </a:r>
            <a:r>
              <a:rPr lang="en-US" altLang="en-US" sz="1800" i="1"/>
              <a:t> it is nearly horizontal, and extends from the sternal end of the sixth right costal cartilage to the apex of the heart.  </a:t>
            </a:r>
          </a:p>
          <a:p>
            <a:endParaRPr lang="en-US" altLang="en-US" sz="180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xmlns="" id="{6161A4A6-51D1-4F6B-8DFC-CCCF9551430C}"/>
              </a:ext>
            </a:extLst>
          </p:cNvPr>
          <p:cNvSpPr>
            <a:spLocks noGrp="1" noRot="1" noChangeArrowheads="1"/>
          </p:cNvSpPr>
          <p:nvPr>
            <p:ph type="title"/>
          </p:nvPr>
        </p:nvSpPr>
        <p:spPr/>
        <p:txBody>
          <a:bodyPr/>
          <a:lstStyle/>
          <a:p>
            <a:r>
              <a:rPr lang="en-US" altLang="en-US"/>
              <a:t>LEFT MARGIN</a:t>
            </a:r>
          </a:p>
        </p:txBody>
      </p:sp>
      <p:sp>
        <p:nvSpPr>
          <p:cNvPr id="46083" name="Rectangle 3">
            <a:extLst>
              <a:ext uri="{FF2B5EF4-FFF2-40B4-BE49-F238E27FC236}">
                <a16:creationId xmlns:a16="http://schemas.microsoft.com/office/drawing/2014/main" xmlns="" id="{51578762-5443-458B-B6F0-4074ECA0BFE3}"/>
              </a:ext>
            </a:extLst>
          </p:cNvPr>
          <p:cNvSpPr>
            <a:spLocks noGrp="1" noChangeArrowheads="1"/>
          </p:cNvSpPr>
          <p:nvPr>
            <p:ph idx="1"/>
          </p:nvPr>
        </p:nvSpPr>
        <p:spPr/>
        <p:txBody>
          <a:bodyPr/>
          <a:lstStyle/>
          <a:p>
            <a:r>
              <a:rPr lang="en-US" altLang="en-US"/>
              <a:t> The </a:t>
            </a:r>
            <a:r>
              <a:rPr lang="en-US" altLang="en-US" b="1"/>
              <a:t>left</a:t>
            </a:r>
            <a:r>
              <a:rPr lang="en-US" altLang="en-US"/>
              <a:t> or </a:t>
            </a:r>
            <a:r>
              <a:rPr lang="en-US" altLang="en-US" b="1"/>
              <a:t>obtuse margin</a:t>
            </a:r>
            <a:r>
              <a:rPr lang="en-US" altLang="en-US"/>
              <a:t> is shorter, full, and rounded: it is formed mainly by the left ventricle, but to a slight extent, above, by the left atrium. </a:t>
            </a:r>
          </a:p>
          <a:p>
            <a:r>
              <a:rPr lang="en-US" altLang="en-US"/>
              <a:t>It extends from a point in the second left intercostal space, about 2.5 mm. from the sternal margin, obliquely downward, with a convexity to the left, to the apex of the heart.</a:t>
            </a:r>
            <a:r>
              <a:rPr lang="en-US" altLang="en-US" i="1"/>
              <a:t>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28755" y="2016125"/>
            <a:ext cx="5600816"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97774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47994" y="2016125"/>
            <a:ext cx="5962337"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96182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29404" y="2016125"/>
            <a:ext cx="4599517"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16725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xmlns="" id="{C1C0583C-BFAD-41DD-AEC8-7170FFC1810B}"/>
              </a:ext>
            </a:extLst>
          </p:cNvPr>
          <p:cNvSpPr>
            <a:spLocks noGrp="1" noRot="1" noChangeArrowheads="1"/>
          </p:cNvSpPr>
          <p:nvPr>
            <p:ph type="title"/>
          </p:nvPr>
        </p:nvSpPr>
        <p:spPr/>
        <p:txBody>
          <a:bodyPr/>
          <a:lstStyle/>
          <a:p>
            <a:r>
              <a:rPr lang="en-US" altLang="en-US"/>
              <a:t>EPICARDIUM</a:t>
            </a:r>
          </a:p>
        </p:txBody>
      </p:sp>
      <p:sp>
        <p:nvSpPr>
          <p:cNvPr id="17411" name="Rectangle 3">
            <a:extLst>
              <a:ext uri="{FF2B5EF4-FFF2-40B4-BE49-F238E27FC236}">
                <a16:creationId xmlns:a16="http://schemas.microsoft.com/office/drawing/2014/main" xmlns="" id="{0E874C78-E103-48D6-94D3-9776A96EDC66}"/>
              </a:ext>
            </a:extLst>
          </p:cNvPr>
          <p:cNvSpPr>
            <a:spLocks noGrp="1" noChangeArrowheads="1"/>
          </p:cNvSpPr>
          <p:nvPr>
            <p:ph idx="1"/>
          </p:nvPr>
        </p:nvSpPr>
        <p:spPr/>
        <p:txBody>
          <a:bodyPr/>
          <a:lstStyle/>
          <a:p>
            <a:pPr>
              <a:buFont typeface="Wingdings" panose="05000000000000000000" pitchFamily="2" charset="2"/>
              <a:buNone/>
            </a:pPr>
            <a:endParaRPr lang="en-GB" altLang="en-US" b="1"/>
          </a:p>
          <a:p>
            <a:r>
              <a:rPr lang="en-GB" altLang="en-US"/>
              <a:t> The epicardium is the outer layer of the wall of the heart. It is composed of connective tissue covered by </a:t>
            </a:r>
            <a:r>
              <a:rPr lang="en-GB" altLang="en-US" u="sng">
                <a:hlinkClick r:id="rId2"/>
              </a:rPr>
              <a:t>epithelium</a:t>
            </a:r>
            <a:r>
              <a:rPr lang="en-GB" altLang="en-US"/>
              <a:t>. The epicardium is also known as the visceral </a:t>
            </a:r>
            <a:r>
              <a:rPr lang="en-GB" altLang="en-US" u="sng">
                <a:hlinkClick r:id="rId3"/>
              </a:rPr>
              <a:t>pericardium</a:t>
            </a:r>
            <a:r>
              <a:rPr lang="en-GB" altLang="en-US"/>
              <a:t>.</a:t>
            </a:r>
            <a:endParaRPr lang="en-US" altLang="en-US"/>
          </a:p>
          <a:p>
            <a:r>
              <a:rPr lang="en-GB" altLang="en-US" b="1"/>
              <a:t>Function:</a:t>
            </a:r>
            <a:r>
              <a:rPr lang="en-GB" altLang="en-US"/>
              <a:t> </a:t>
            </a:r>
            <a:endParaRPr lang="en-US" altLang="en-US"/>
          </a:p>
          <a:p>
            <a:r>
              <a:rPr lang="en-GB" altLang="en-US"/>
              <a:t>Provides an outer protective layer for the heart</a:t>
            </a:r>
            <a:endParaRPr lang="en-US" altLang="en-US"/>
          </a:p>
          <a:p>
            <a:endParaRPr lang="en-US" altLang="en-US" i="1"/>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xmlns="" id="{F04CDD69-BDA8-4FA4-89D5-A977937DEFAC}"/>
              </a:ext>
            </a:extLst>
          </p:cNvPr>
          <p:cNvSpPr>
            <a:spLocks noGrp="1" noRot="1" noChangeArrowheads="1"/>
          </p:cNvSpPr>
          <p:nvPr>
            <p:ph type="title"/>
          </p:nvPr>
        </p:nvSpPr>
        <p:spPr/>
        <p:txBody>
          <a:bodyPr/>
          <a:lstStyle/>
          <a:p>
            <a:endParaRPr lang="en-US" altLang="en-US"/>
          </a:p>
        </p:txBody>
      </p:sp>
      <p:sp>
        <p:nvSpPr>
          <p:cNvPr id="53251" name="Rectangle 3">
            <a:extLst>
              <a:ext uri="{FF2B5EF4-FFF2-40B4-BE49-F238E27FC236}">
                <a16:creationId xmlns:a16="http://schemas.microsoft.com/office/drawing/2014/main" xmlns="" id="{524A7E6A-4878-4348-BC1F-20D3AA08A824}"/>
              </a:ext>
            </a:extLst>
          </p:cNvPr>
          <p:cNvSpPr>
            <a:spLocks noGrp="1" noChangeArrowheads="1"/>
          </p:cNvSpPr>
          <p:nvPr>
            <p:ph idx="1"/>
          </p:nvPr>
        </p:nvSpPr>
        <p:spPr/>
        <p:txBody>
          <a:bodyPr/>
          <a:lstStyle/>
          <a:p>
            <a:r>
              <a:rPr lang="en-US" altLang="en-US" dirty="0"/>
              <a:t> It contains the </a:t>
            </a:r>
            <a:r>
              <a:rPr lang="en-US" altLang="en-US" dirty="0" err="1"/>
              <a:t>epicardial</a:t>
            </a:r>
            <a:r>
              <a:rPr lang="en-US" altLang="en-US" dirty="0"/>
              <a:t> coronary arteries and veins, autonomic nerves, </a:t>
            </a:r>
            <a:r>
              <a:rPr lang="en-US" altLang="en-US" dirty="0" err="1"/>
              <a:t>lymphatics</a:t>
            </a:r>
            <a:r>
              <a:rPr lang="en-US" altLang="en-US" dirty="0"/>
              <a:t>, and a variable amount of adipose tissue. </a:t>
            </a:r>
          </a:p>
          <a:p>
            <a:r>
              <a:rPr lang="en-US" altLang="en-US" dirty="0"/>
              <a:t>The junctions between the visceral and parietal pericardium lie along the great vessels and form the pericardial reflections.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xmlns="" id="{4863CC37-960D-4754-910E-6C427C9926A6}"/>
              </a:ext>
            </a:extLst>
          </p:cNvPr>
          <p:cNvSpPr>
            <a:spLocks noGrp="1" noRot="1" noChangeArrowheads="1"/>
          </p:cNvSpPr>
          <p:nvPr>
            <p:ph type="title"/>
          </p:nvPr>
        </p:nvSpPr>
        <p:spPr/>
        <p:txBody>
          <a:bodyPr/>
          <a:lstStyle/>
          <a:p>
            <a:r>
              <a:rPr lang="en-US" altLang="en-US"/>
              <a:t>MYOCARDIUM</a:t>
            </a:r>
          </a:p>
        </p:txBody>
      </p:sp>
      <p:sp>
        <p:nvSpPr>
          <p:cNvPr id="59395" name="Rectangle 3">
            <a:extLst>
              <a:ext uri="{FF2B5EF4-FFF2-40B4-BE49-F238E27FC236}">
                <a16:creationId xmlns:a16="http://schemas.microsoft.com/office/drawing/2014/main" xmlns="" id="{7FBC5C25-32CE-4A0F-AC22-E5DBC4EDA522}"/>
              </a:ext>
            </a:extLst>
          </p:cNvPr>
          <p:cNvSpPr>
            <a:spLocks noGrp="1" noChangeArrowheads="1"/>
          </p:cNvSpPr>
          <p:nvPr>
            <p:ph idx="1"/>
          </p:nvPr>
        </p:nvSpPr>
        <p:spPr>
          <a:xfrm>
            <a:off x="1107780" y="1527412"/>
            <a:ext cx="7242763" cy="3803176"/>
          </a:xfrm>
        </p:spPr>
        <p:txBody>
          <a:bodyPr>
            <a:normAutofit/>
          </a:bodyPr>
          <a:lstStyle/>
          <a:p>
            <a:pPr>
              <a:lnSpc>
                <a:spcPct val="90000"/>
              </a:lnSpc>
              <a:buFont typeface="Wingdings" panose="05000000000000000000" pitchFamily="2" charset="2"/>
              <a:buNone/>
            </a:pPr>
            <a:r>
              <a:rPr lang="en-GB" altLang="en-US" sz="3000" dirty="0"/>
              <a:t> </a:t>
            </a:r>
            <a:endParaRPr lang="en-US" altLang="en-US" sz="3000" dirty="0"/>
          </a:p>
          <a:p>
            <a:pPr>
              <a:lnSpc>
                <a:spcPct val="90000"/>
              </a:lnSpc>
            </a:pPr>
            <a:r>
              <a:rPr lang="en-GB" altLang="en-US" dirty="0"/>
              <a:t>Myocardium is the muscular middle layer of the wall of the heart. It is composed of spontaneously contracting </a:t>
            </a:r>
            <a:r>
              <a:rPr lang="en-GB" altLang="en-US" u="sng" dirty="0">
                <a:hlinkClick r:id="rId2"/>
              </a:rPr>
              <a:t>cardiac muscle</a:t>
            </a:r>
            <a:r>
              <a:rPr lang="en-GB" altLang="en-US" dirty="0"/>
              <a:t> </a:t>
            </a:r>
            <a:r>
              <a:rPr lang="en-GB" altLang="en-US" dirty="0" err="1"/>
              <a:t>fibers</a:t>
            </a:r>
            <a:r>
              <a:rPr lang="en-GB" altLang="en-US" dirty="0"/>
              <a:t> which allow the heart to contract.</a:t>
            </a:r>
            <a:endParaRPr lang="en-US" altLang="en-US" dirty="0"/>
          </a:p>
          <a:p>
            <a:pPr>
              <a:lnSpc>
                <a:spcPct val="90000"/>
              </a:lnSpc>
            </a:pPr>
            <a:r>
              <a:rPr lang="en-GB" altLang="en-US" dirty="0"/>
              <a:t>Function: </a:t>
            </a:r>
            <a:endParaRPr lang="en-US" altLang="en-US" dirty="0"/>
          </a:p>
          <a:p>
            <a:pPr>
              <a:lnSpc>
                <a:spcPct val="90000"/>
              </a:lnSpc>
            </a:pPr>
            <a:r>
              <a:rPr lang="en-GB" altLang="en-US" dirty="0"/>
              <a:t>Stimulates heart contractions to pump blood from the </a:t>
            </a:r>
            <a:r>
              <a:rPr lang="en-GB" altLang="en-US" u="sng" dirty="0">
                <a:hlinkClick r:id="rId3"/>
              </a:rPr>
              <a:t>ventricles</a:t>
            </a:r>
            <a:r>
              <a:rPr lang="en-GB" altLang="en-US" dirty="0"/>
              <a:t> and relaxes the heart to allow the </a:t>
            </a:r>
            <a:r>
              <a:rPr lang="en-GB" altLang="en-US" u="sng" dirty="0" err="1">
                <a:hlinkClick r:id="rId4"/>
              </a:rPr>
              <a:t>artria</a:t>
            </a:r>
            <a:r>
              <a:rPr lang="en-GB" altLang="en-US" dirty="0"/>
              <a:t> to receive blood. </a:t>
            </a:r>
            <a:endParaRPr lang="en-US" altLang="en-US" dirty="0"/>
          </a:p>
          <a:p>
            <a:pPr>
              <a:lnSpc>
                <a:spcPct val="90000"/>
              </a:lnSpc>
            </a:pPr>
            <a:endParaRPr lang="en-US" altLang="en-US" sz="3000" dirty="0"/>
          </a:p>
          <a:p>
            <a:endParaRPr lang="en-US" alt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Rectangle 5">
            <a:extLst>
              <a:ext uri="{FF2B5EF4-FFF2-40B4-BE49-F238E27FC236}">
                <a16:creationId xmlns:a16="http://schemas.microsoft.com/office/drawing/2014/main" xmlns="" id="{2B1CBB93-2DF8-40C8-A0CF-E16AC534AC62}"/>
              </a:ext>
            </a:extLst>
          </p:cNvPr>
          <p:cNvSpPr>
            <a:spLocks noGrp="1" noRot="1" noChangeArrowheads="1"/>
          </p:cNvSpPr>
          <p:nvPr>
            <p:ph type="title"/>
          </p:nvPr>
        </p:nvSpPr>
        <p:spPr/>
        <p:txBody>
          <a:bodyPr>
            <a:normAutofit fontScale="90000"/>
          </a:bodyPr>
          <a:lstStyle/>
          <a:p>
            <a:r>
              <a:rPr lang="en-US" altLang="en-US" sz="4000"/>
              <a:t>HISTOLOGY OF MYOCARDIUM</a:t>
            </a:r>
          </a:p>
        </p:txBody>
      </p:sp>
      <p:pic>
        <p:nvPicPr>
          <p:cNvPr id="25604" name="Picture 4">
            <a:extLst>
              <a:ext uri="{FF2B5EF4-FFF2-40B4-BE49-F238E27FC236}">
                <a16:creationId xmlns:a16="http://schemas.microsoft.com/office/drawing/2014/main" xmlns="" id="{6860260A-FCB3-4E97-900E-AF4334A590C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167872" y="2016125"/>
            <a:ext cx="5122582" cy="3449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xmlns="" id="{ADDDFD57-8004-430B-9DC0-775B754D8EC5}"/>
              </a:ext>
            </a:extLst>
          </p:cNvPr>
          <p:cNvSpPr>
            <a:spLocks noGrp="1" noRot="1" noChangeArrowheads="1"/>
          </p:cNvSpPr>
          <p:nvPr>
            <p:ph type="title"/>
          </p:nvPr>
        </p:nvSpPr>
        <p:spPr/>
        <p:txBody>
          <a:bodyPr/>
          <a:lstStyle/>
          <a:p>
            <a:endParaRPr lang="en-US" altLang="en-US"/>
          </a:p>
        </p:txBody>
      </p:sp>
      <p:sp>
        <p:nvSpPr>
          <p:cNvPr id="187395" name="Rectangle 3">
            <a:extLst>
              <a:ext uri="{FF2B5EF4-FFF2-40B4-BE49-F238E27FC236}">
                <a16:creationId xmlns:a16="http://schemas.microsoft.com/office/drawing/2014/main" xmlns="" id="{66CE45AB-571E-4512-BB8C-39FD904E3BAF}"/>
              </a:ext>
            </a:extLst>
          </p:cNvPr>
          <p:cNvSpPr>
            <a:spLocks noGrp="1" noChangeArrowheads="1"/>
          </p:cNvSpPr>
          <p:nvPr>
            <p:ph idx="1"/>
          </p:nvPr>
        </p:nvSpPr>
        <p:spPr/>
        <p:txBody>
          <a:bodyPr/>
          <a:lstStyle/>
          <a:p>
            <a:pPr>
              <a:buFont typeface="Wingdings" panose="05000000000000000000" pitchFamily="2" charset="2"/>
              <a:buNone/>
            </a:pPr>
            <a:r>
              <a:rPr lang="en-US" altLang="en-US" dirty="0"/>
              <a:t>   Placed obliquely in the chest behind the body of    the sternum and adjoining parts of the rib cartilages.</a:t>
            </a:r>
          </a:p>
          <a:p>
            <a:pPr>
              <a:buFont typeface="Wingdings" panose="05000000000000000000" pitchFamily="2" charset="2"/>
              <a:buNone/>
            </a:pPr>
            <a:r>
              <a:rPr lang="en-US" altLang="en-US" dirty="0"/>
              <a:t>   </a:t>
            </a:r>
          </a:p>
          <a:p>
            <a:pPr>
              <a:buFont typeface="Wingdings" panose="05000000000000000000" pitchFamily="2" charset="2"/>
              <a:buNone/>
            </a:pPr>
            <a:r>
              <a:rPr lang="en-US" altLang="en-US" dirty="0"/>
              <a:t>    1/3 on right and 2/3 on left side of midline.</a:t>
            </a:r>
          </a:p>
          <a:p>
            <a:endParaRPr lang="en-US" altLang="en-US" dirty="0"/>
          </a:p>
          <a:p>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28600"/>
            <a:ext cx="68580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xmlns="" id="{01F98488-CDA0-4410-84D5-7C7522005A46}"/>
              </a:ext>
            </a:extLst>
          </p:cNvPr>
          <p:cNvSpPr>
            <a:spLocks noGrp="1" noRot="1" noChangeArrowheads="1"/>
          </p:cNvSpPr>
          <p:nvPr>
            <p:ph type="title"/>
          </p:nvPr>
        </p:nvSpPr>
        <p:spPr/>
        <p:txBody>
          <a:bodyPr/>
          <a:lstStyle/>
          <a:p>
            <a:r>
              <a:rPr lang="en-US" altLang="en-US"/>
              <a:t>ENDOCARDIUM</a:t>
            </a:r>
          </a:p>
        </p:txBody>
      </p:sp>
      <p:sp>
        <p:nvSpPr>
          <p:cNvPr id="26627" name="Rectangle 3">
            <a:extLst>
              <a:ext uri="{FF2B5EF4-FFF2-40B4-BE49-F238E27FC236}">
                <a16:creationId xmlns:a16="http://schemas.microsoft.com/office/drawing/2014/main" xmlns="" id="{0557D272-06C3-478A-A2FB-926E1FC70133}"/>
              </a:ext>
            </a:extLst>
          </p:cNvPr>
          <p:cNvSpPr>
            <a:spLocks noGrp="1" noChangeArrowheads="1"/>
          </p:cNvSpPr>
          <p:nvPr>
            <p:ph idx="1"/>
          </p:nvPr>
        </p:nvSpPr>
        <p:spPr>
          <a:xfrm>
            <a:off x="462489" y="1853755"/>
            <a:ext cx="8481386" cy="4453577"/>
          </a:xfrm>
        </p:spPr>
        <p:txBody>
          <a:bodyPr/>
          <a:lstStyle/>
          <a:p>
            <a:pPr>
              <a:lnSpc>
                <a:spcPct val="80000"/>
              </a:lnSpc>
              <a:buFont typeface="Wingdings" panose="05000000000000000000" pitchFamily="2" charset="2"/>
              <a:buNone/>
            </a:pPr>
            <a:r>
              <a:rPr lang="en-GB" altLang="en-US" sz="3000" dirty="0"/>
              <a:t> </a:t>
            </a:r>
            <a:endParaRPr lang="en-US" altLang="en-US" sz="3000" dirty="0"/>
          </a:p>
          <a:p>
            <a:pPr>
              <a:lnSpc>
                <a:spcPct val="80000"/>
              </a:lnSpc>
            </a:pPr>
            <a:r>
              <a:rPr lang="en-GB" altLang="en-US" sz="2400" dirty="0"/>
              <a:t>The endocardium is the inner layer of the heart. It consists of </a:t>
            </a:r>
            <a:r>
              <a:rPr lang="en-GB" altLang="en-US" sz="2400" u="sng" dirty="0">
                <a:hlinkClick r:id="rId2"/>
              </a:rPr>
              <a:t>epithelial</a:t>
            </a:r>
            <a:r>
              <a:rPr lang="en-GB" altLang="en-US" sz="2400" dirty="0"/>
              <a:t> tissue and </a:t>
            </a:r>
            <a:r>
              <a:rPr lang="en-GB" altLang="en-US" sz="2400" u="sng" dirty="0">
                <a:hlinkClick r:id="rId3"/>
              </a:rPr>
              <a:t>connective tissue</a:t>
            </a:r>
            <a:r>
              <a:rPr lang="en-GB" altLang="en-US" sz="2400" dirty="0"/>
              <a:t>.</a:t>
            </a:r>
            <a:endParaRPr lang="en-US" altLang="en-US" sz="2400" dirty="0"/>
          </a:p>
          <a:p>
            <a:pPr>
              <a:lnSpc>
                <a:spcPct val="80000"/>
              </a:lnSpc>
            </a:pPr>
            <a:r>
              <a:rPr lang="en-GB" altLang="en-US" sz="2400" b="1" dirty="0"/>
              <a:t>Function:</a:t>
            </a:r>
            <a:r>
              <a:rPr lang="en-GB" altLang="en-US" sz="2400" dirty="0"/>
              <a:t> </a:t>
            </a:r>
            <a:endParaRPr lang="en-US" altLang="en-US" sz="2400" dirty="0"/>
          </a:p>
          <a:p>
            <a:pPr>
              <a:lnSpc>
                <a:spcPct val="80000"/>
              </a:lnSpc>
            </a:pPr>
            <a:r>
              <a:rPr lang="en-GB" altLang="en-US" sz="2400" dirty="0"/>
              <a:t>Lines the inner cavities of the heart, covers heart </a:t>
            </a:r>
            <a:r>
              <a:rPr lang="en-GB" altLang="en-US" sz="2400" u="sng" dirty="0">
                <a:hlinkClick r:id="rId4"/>
              </a:rPr>
              <a:t>valves</a:t>
            </a:r>
            <a:r>
              <a:rPr lang="en-GB" altLang="en-US" sz="2400" dirty="0"/>
              <a:t> and is continuous with the inner lining of </a:t>
            </a:r>
            <a:r>
              <a:rPr lang="en-GB" altLang="en-US" sz="2400" u="sng" dirty="0">
                <a:hlinkClick r:id="rId5"/>
              </a:rPr>
              <a:t>blood vessels</a:t>
            </a:r>
            <a:r>
              <a:rPr lang="en-GB" altLang="en-US" sz="2400" dirty="0"/>
              <a:t>. </a:t>
            </a:r>
            <a:endParaRPr lang="en-US" altLang="en-US" sz="2400" dirty="0"/>
          </a:p>
          <a:p>
            <a:pPr>
              <a:lnSpc>
                <a:spcPct val="80000"/>
              </a:lnSpc>
            </a:pPr>
            <a:r>
              <a:rPr lang="en-GB" altLang="en-US" sz="2400" u="sng" dirty="0">
                <a:hlinkClick r:id="rId6"/>
              </a:rPr>
              <a:t>Purkinje </a:t>
            </a:r>
            <a:r>
              <a:rPr lang="en-GB" altLang="en-US" sz="2400" u="sng" dirty="0" err="1">
                <a:hlinkClick r:id="rId6"/>
              </a:rPr>
              <a:t>fibers</a:t>
            </a:r>
            <a:r>
              <a:rPr lang="en-GB" altLang="en-US" sz="2400" dirty="0"/>
              <a:t> are located in the endocardium. They participate in the contraction of the heart muscle. </a:t>
            </a:r>
            <a:endParaRPr lang="en-US" altLang="en-US" sz="2400" dirty="0"/>
          </a:p>
          <a:p>
            <a:pPr>
              <a:lnSpc>
                <a:spcPct val="80000"/>
              </a:lnSpc>
            </a:pPr>
            <a:endParaRPr lang="en-US" altLang="en-US" sz="3000" dirty="0"/>
          </a:p>
          <a:p>
            <a:endParaRPr lang="en-US" alt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smtClean="0"/>
              <a:t>ventricles</a:t>
            </a:r>
            <a:endParaRPr lang="en-IN" dirty="0"/>
          </a:p>
        </p:txBody>
      </p:sp>
      <p:sp>
        <p:nvSpPr>
          <p:cNvPr id="5" name="Text Placeholder 4"/>
          <p:cNvSpPr>
            <a:spLocks noGrp="1"/>
          </p:cNvSpPr>
          <p:nvPr>
            <p:ph type="body" idx="1"/>
          </p:nvPr>
        </p:nvSpPr>
        <p:spPr/>
        <p:txBody>
          <a:bodyPr/>
          <a:lstStyle/>
          <a:p>
            <a:endParaRPr lang="en-IN"/>
          </a:p>
        </p:txBody>
      </p:sp>
    </p:spTree>
    <p:extLst>
      <p:ext uri="{BB962C8B-B14F-4D97-AF65-F5344CB8AC3E}">
        <p14:creationId xmlns:p14="http://schemas.microsoft.com/office/powerpoint/2010/main" val="12049973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xmlns="" id="{6FFBA5FD-8909-407B-9E58-EF4E32642A0D}"/>
              </a:ext>
            </a:extLst>
          </p:cNvPr>
          <p:cNvSpPr>
            <a:spLocks noGrp="1" noRot="1" noChangeArrowheads="1"/>
          </p:cNvSpPr>
          <p:nvPr>
            <p:ph type="title"/>
          </p:nvPr>
        </p:nvSpPr>
        <p:spPr/>
        <p:txBody>
          <a:bodyPr/>
          <a:lstStyle/>
          <a:p>
            <a:r>
              <a:rPr lang="en-US" altLang="en-US" dirty="0"/>
              <a:t>RIGHT </a:t>
            </a:r>
            <a:r>
              <a:rPr lang="en-US" altLang="en-US" dirty="0" smtClean="0"/>
              <a:t>VENTRICLE</a:t>
            </a:r>
            <a:endParaRPr lang="en-US" altLang="en-US" dirty="0"/>
          </a:p>
        </p:txBody>
      </p:sp>
      <p:sp>
        <p:nvSpPr>
          <p:cNvPr id="100355" name="Rectangle 3">
            <a:extLst>
              <a:ext uri="{FF2B5EF4-FFF2-40B4-BE49-F238E27FC236}">
                <a16:creationId xmlns:a16="http://schemas.microsoft.com/office/drawing/2014/main" xmlns="" id="{5A6A12C4-A18C-4E18-8A12-E5114B5276C7}"/>
              </a:ext>
            </a:extLst>
          </p:cNvPr>
          <p:cNvSpPr>
            <a:spLocks noGrp="1" noChangeArrowheads="1"/>
          </p:cNvSpPr>
          <p:nvPr>
            <p:ph idx="1"/>
          </p:nvPr>
        </p:nvSpPr>
        <p:spPr>
          <a:xfrm>
            <a:off x="472464" y="1853755"/>
            <a:ext cx="8513396" cy="5353429"/>
          </a:xfrm>
        </p:spPr>
        <p:txBody>
          <a:bodyPr>
            <a:normAutofit/>
          </a:bodyPr>
          <a:lstStyle/>
          <a:p>
            <a:r>
              <a:rPr lang="en-US" altLang="en-US" sz="2400" dirty="0"/>
              <a:t>R</a:t>
            </a:r>
            <a:r>
              <a:rPr lang="en-US" altLang="en-US" sz="2400" dirty="0" smtClean="0"/>
              <a:t>ight-anterior </a:t>
            </a:r>
            <a:r>
              <a:rPr lang="en-US" altLang="en-US" sz="2400" dirty="0"/>
              <a:t>structure. </a:t>
            </a:r>
            <a:endParaRPr lang="en-US" altLang="en-US" sz="2400" dirty="0" smtClean="0"/>
          </a:p>
          <a:p>
            <a:r>
              <a:rPr lang="en-US" altLang="en-US" sz="2400" dirty="0" smtClean="0"/>
              <a:t>Comprised of </a:t>
            </a:r>
            <a:r>
              <a:rPr lang="en-US" altLang="en-US" sz="2400" dirty="0"/>
              <a:t>inlet</a:t>
            </a:r>
            <a:r>
              <a:rPr lang="en-US" altLang="en-US" sz="2400" dirty="0" smtClean="0"/>
              <a:t>, trabecular </a:t>
            </a:r>
            <a:r>
              <a:rPr lang="en-US" altLang="en-US" sz="2400" dirty="0"/>
              <a:t>and outflow segments.</a:t>
            </a:r>
          </a:p>
          <a:p>
            <a:r>
              <a:rPr lang="en-US" altLang="en-US" sz="2400" dirty="0"/>
              <a:t> </a:t>
            </a:r>
            <a:r>
              <a:rPr lang="en-US" altLang="en-US" sz="2400" dirty="0" smtClean="0"/>
              <a:t>Inlet : tricuspid </a:t>
            </a:r>
            <a:r>
              <a:rPr lang="en-US" altLang="en-US" sz="2400" dirty="0"/>
              <a:t>annulus </a:t>
            </a:r>
            <a:r>
              <a:rPr lang="en-US" altLang="en-US" sz="2400" dirty="0" smtClean="0"/>
              <a:t>to </a:t>
            </a:r>
            <a:r>
              <a:rPr lang="en-US" altLang="en-US" sz="2400" dirty="0"/>
              <a:t>insertions of the papillary muscles. </a:t>
            </a:r>
          </a:p>
          <a:p>
            <a:r>
              <a:rPr lang="en-US" altLang="en-US" sz="2400" dirty="0" smtClean="0"/>
              <a:t>Apical </a:t>
            </a:r>
            <a:r>
              <a:rPr lang="en-US" altLang="en-US" sz="2400" dirty="0"/>
              <a:t>trabecular zone extends inferiorly beyond the attachments of the papillary muscles toward the ventricular apex and about halfway along the anterior wall. </a:t>
            </a:r>
            <a:r>
              <a:rPr lang="en-US" altLang="en-US" sz="2400" dirty="0" smtClean="0"/>
              <a:t>(site of insertion of CIED leads)</a:t>
            </a:r>
            <a:endParaRPr lang="en-IN" altLang="en-US" sz="2400" dirty="0" smtClean="0"/>
          </a:p>
          <a:p>
            <a:r>
              <a:rPr lang="en-IN" altLang="en-US" sz="2400" dirty="0" smtClean="0"/>
              <a:t>Outflow </a:t>
            </a:r>
            <a:r>
              <a:rPr lang="en-IN" altLang="en-US" sz="2400" dirty="0"/>
              <a:t>portion:(</a:t>
            </a:r>
            <a:r>
              <a:rPr lang="en-IN" altLang="en-US" sz="2400" dirty="0" err="1"/>
              <a:t>conus</a:t>
            </a:r>
            <a:r>
              <a:rPr lang="en-IN" altLang="en-US" sz="2400" dirty="0"/>
              <a:t> or infundibulum) : smooth-walled muscular </a:t>
            </a:r>
            <a:r>
              <a:rPr lang="en-IN" altLang="en-US" sz="2400" dirty="0" err="1"/>
              <a:t>subpulmonary</a:t>
            </a:r>
            <a:r>
              <a:rPr lang="en-IN" altLang="en-US" sz="2400" dirty="0"/>
              <a:t> channel.</a:t>
            </a:r>
            <a:endParaRPr lang="en-US" altLang="en-US" sz="2400" dirty="0" smtClean="0"/>
          </a:p>
          <a:p>
            <a:endParaRPr lang="en-US" alt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7331"/>
            <a:ext cx="8610600" cy="5668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xmlns="" id="{98233393-3E1D-48A6-AD5C-A53FD77701F9}"/>
              </a:ext>
            </a:extLst>
          </p:cNvPr>
          <p:cNvSpPr>
            <a:spLocks noGrp="1" noRot="1" noChangeArrowheads="1"/>
          </p:cNvSpPr>
          <p:nvPr>
            <p:ph type="title"/>
          </p:nvPr>
        </p:nvSpPr>
        <p:spPr/>
        <p:txBody>
          <a:bodyPr/>
          <a:lstStyle/>
          <a:p>
            <a:r>
              <a:rPr lang="en-US" altLang="en-US" dirty="0" smtClean="0"/>
              <a:t>Crista </a:t>
            </a:r>
            <a:r>
              <a:rPr lang="en-US" altLang="en-US" dirty="0" err="1" smtClean="0"/>
              <a:t>supraventricularis</a:t>
            </a:r>
            <a:endParaRPr lang="en-US" altLang="en-US" dirty="0"/>
          </a:p>
        </p:txBody>
      </p:sp>
      <p:sp>
        <p:nvSpPr>
          <p:cNvPr id="103427" name="Rectangle 3">
            <a:extLst>
              <a:ext uri="{FF2B5EF4-FFF2-40B4-BE49-F238E27FC236}">
                <a16:creationId xmlns:a16="http://schemas.microsoft.com/office/drawing/2014/main" xmlns="" id="{D238164F-F539-4139-BDF4-7307C82A1B88}"/>
              </a:ext>
            </a:extLst>
          </p:cNvPr>
          <p:cNvSpPr>
            <a:spLocks noGrp="1" noChangeArrowheads="1"/>
          </p:cNvSpPr>
          <p:nvPr>
            <p:ph idx="1"/>
          </p:nvPr>
        </p:nvSpPr>
        <p:spPr>
          <a:xfrm>
            <a:off x="438530" y="2229029"/>
            <a:ext cx="8705470" cy="4571244"/>
          </a:xfrm>
        </p:spPr>
        <p:txBody>
          <a:bodyPr>
            <a:normAutofit/>
          </a:bodyPr>
          <a:lstStyle/>
          <a:p>
            <a:r>
              <a:rPr lang="en-US" altLang="en-US" sz="1800" dirty="0"/>
              <a:t>P</a:t>
            </a:r>
            <a:r>
              <a:rPr lang="en-US" altLang="en-US" sz="1800" dirty="0" smtClean="0"/>
              <a:t>rominent </a:t>
            </a:r>
            <a:r>
              <a:rPr lang="en-US" altLang="en-US" sz="1800" dirty="0"/>
              <a:t>arch-shaped muscular </a:t>
            </a:r>
            <a:r>
              <a:rPr lang="en-US" altLang="en-US" sz="1800" dirty="0" smtClean="0"/>
              <a:t>ridge</a:t>
            </a:r>
          </a:p>
          <a:p>
            <a:r>
              <a:rPr lang="en-US" altLang="en-US" sz="1800" dirty="0"/>
              <a:t>S</a:t>
            </a:r>
            <a:r>
              <a:rPr lang="en-US" altLang="en-US" sz="1800" dirty="0" smtClean="0"/>
              <a:t>eparates </a:t>
            </a:r>
            <a:r>
              <a:rPr lang="en-US" altLang="en-US" sz="1800" dirty="0"/>
              <a:t>the tricuspid and pulmonary </a:t>
            </a:r>
            <a:r>
              <a:rPr lang="en-US" altLang="en-US" sz="1800" dirty="0" smtClean="0"/>
              <a:t>valves</a:t>
            </a:r>
            <a:endParaRPr lang="en-US" altLang="en-US" sz="1800" dirty="0"/>
          </a:p>
          <a:p>
            <a:r>
              <a:rPr lang="en-US" altLang="en-US" sz="1800" dirty="0"/>
              <a:t>M</a:t>
            </a:r>
            <a:r>
              <a:rPr lang="en-US" altLang="en-US" sz="1800" dirty="0" smtClean="0"/>
              <a:t>ade </a:t>
            </a:r>
            <a:r>
              <a:rPr lang="en-US" altLang="en-US" sz="1800" dirty="0"/>
              <a:t>up of three components </a:t>
            </a:r>
            <a:r>
              <a:rPr lang="en-US" altLang="en-US" sz="1800" dirty="0" smtClean="0"/>
              <a:t>(parietal </a:t>
            </a:r>
            <a:r>
              <a:rPr lang="en-US" altLang="en-US" sz="1800" dirty="0"/>
              <a:t>band, </a:t>
            </a:r>
            <a:r>
              <a:rPr lang="en-US" altLang="en-US" sz="1800" dirty="0" err="1"/>
              <a:t>infundibular</a:t>
            </a:r>
            <a:r>
              <a:rPr lang="en-US" altLang="en-US" sz="1800" dirty="0"/>
              <a:t> septum, and </a:t>
            </a:r>
            <a:r>
              <a:rPr lang="en-US" altLang="en-US" sz="1800" dirty="0" err="1"/>
              <a:t>septal</a:t>
            </a:r>
            <a:r>
              <a:rPr lang="en-US" altLang="en-US" sz="1800" dirty="0"/>
              <a:t> band) that can appear as distinct structures or can merge together.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685800"/>
            <a:ext cx="7985452" cy="4586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23762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xmlns="" id="{6DEC799A-2C33-46DF-9F92-850AF4034C8B}"/>
              </a:ext>
            </a:extLst>
          </p:cNvPr>
          <p:cNvSpPr>
            <a:spLocks noGrp="1" noRot="1" noChangeArrowheads="1"/>
          </p:cNvSpPr>
          <p:nvPr>
            <p:ph type="title"/>
          </p:nvPr>
        </p:nvSpPr>
        <p:spPr/>
        <p:txBody>
          <a:bodyPr/>
          <a:lstStyle/>
          <a:p>
            <a:endParaRPr lang="en-US" altLang="en-US"/>
          </a:p>
        </p:txBody>
      </p:sp>
      <p:sp>
        <p:nvSpPr>
          <p:cNvPr id="104451" name="Rectangle 3">
            <a:extLst>
              <a:ext uri="{FF2B5EF4-FFF2-40B4-BE49-F238E27FC236}">
                <a16:creationId xmlns:a16="http://schemas.microsoft.com/office/drawing/2014/main" xmlns="" id="{58972544-8144-4D38-99E5-AAD2858374B5}"/>
              </a:ext>
            </a:extLst>
          </p:cNvPr>
          <p:cNvSpPr>
            <a:spLocks noGrp="1" noChangeArrowheads="1"/>
          </p:cNvSpPr>
          <p:nvPr>
            <p:ph idx="1"/>
          </p:nvPr>
        </p:nvSpPr>
        <p:spPr/>
        <p:txBody>
          <a:bodyPr>
            <a:normAutofit/>
          </a:bodyPr>
          <a:lstStyle/>
          <a:p>
            <a:r>
              <a:rPr lang="en-US" altLang="en-US" dirty="0" err="1" smtClean="0"/>
              <a:t>Infundibular</a:t>
            </a:r>
            <a:r>
              <a:rPr lang="en-US" altLang="en-US" dirty="0" smtClean="0"/>
              <a:t> septum: Separates RVOT and LVOT</a:t>
            </a:r>
          </a:p>
          <a:p>
            <a:r>
              <a:rPr lang="en-US" altLang="en-US" dirty="0" err="1" smtClean="0"/>
              <a:t>Septal</a:t>
            </a:r>
            <a:r>
              <a:rPr lang="en-US" altLang="en-US" dirty="0" smtClean="0"/>
              <a:t> band</a:t>
            </a:r>
          </a:p>
          <a:p>
            <a:pPr lvl="1"/>
            <a:r>
              <a:rPr lang="en-US" altLang="en-US" dirty="0" smtClean="0"/>
              <a:t>Y shaped</a:t>
            </a:r>
          </a:p>
          <a:p>
            <a:pPr lvl="1"/>
            <a:r>
              <a:rPr lang="en-US" altLang="en-US" dirty="0" smtClean="0"/>
              <a:t>Upper limbs cradle </a:t>
            </a:r>
            <a:r>
              <a:rPr lang="en-US" altLang="en-US" dirty="0" err="1" smtClean="0"/>
              <a:t>infundibular</a:t>
            </a:r>
            <a:r>
              <a:rPr lang="en-US" altLang="en-US" dirty="0" smtClean="0"/>
              <a:t> septum</a:t>
            </a:r>
          </a:p>
          <a:p>
            <a:pPr lvl="1"/>
            <a:r>
              <a:rPr lang="en-US" altLang="en-US" dirty="0" smtClean="0"/>
              <a:t>Branching point gives medial tricuspid papillary muscle</a:t>
            </a:r>
            <a:endParaRPr lang="en-US" altLang="en-US" dirty="0"/>
          </a:p>
          <a:p>
            <a:r>
              <a:rPr lang="en-US" altLang="en-US" dirty="0"/>
              <a:t> M</a:t>
            </a:r>
            <a:r>
              <a:rPr lang="en-US" altLang="en-US" dirty="0" smtClean="0"/>
              <a:t>oderator </a:t>
            </a:r>
            <a:r>
              <a:rPr lang="en-US" altLang="en-US" dirty="0" err="1" smtClean="0"/>
              <a:t>band:intracavitary</a:t>
            </a:r>
            <a:r>
              <a:rPr lang="en-US" altLang="en-US" dirty="0" smtClean="0"/>
              <a:t> </a:t>
            </a:r>
            <a:r>
              <a:rPr lang="en-US" altLang="en-US" dirty="0"/>
              <a:t>muscle that connects the </a:t>
            </a:r>
            <a:r>
              <a:rPr lang="en-US" altLang="en-US" dirty="0" err="1"/>
              <a:t>septal</a:t>
            </a:r>
            <a:r>
              <a:rPr lang="en-US" altLang="en-US" dirty="0"/>
              <a:t> band with the anterior tricuspid papillary muscle.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1" name="Rectangle 5">
            <a:extLst>
              <a:ext uri="{FF2B5EF4-FFF2-40B4-BE49-F238E27FC236}">
                <a16:creationId xmlns:a16="http://schemas.microsoft.com/office/drawing/2014/main" xmlns="" id="{AFADB5CF-FE44-49CD-A8A3-87D81E8B3223}"/>
              </a:ext>
            </a:extLst>
          </p:cNvPr>
          <p:cNvSpPr>
            <a:spLocks noGrp="1" noRot="1" noChangeArrowheads="1"/>
          </p:cNvSpPr>
          <p:nvPr>
            <p:ph type="title"/>
          </p:nvPr>
        </p:nvSpPr>
        <p:spPr/>
        <p:txBody>
          <a:bodyPr/>
          <a:lstStyle/>
          <a:p>
            <a:endParaRPr lang="en-US" altLang="en-US"/>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152400"/>
            <a:ext cx="6858000" cy="5834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77323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smtClean="0"/>
              <a:t>Annular attachment of </a:t>
            </a:r>
            <a:r>
              <a:rPr lang="en-IN" dirty="0" err="1" smtClean="0"/>
              <a:t>septal</a:t>
            </a:r>
            <a:r>
              <a:rPr lang="en-IN" dirty="0" smtClean="0"/>
              <a:t> leaflet of TV is more apical than that of AML</a:t>
            </a:r>
          </a:p>
          <a:p>
            <a:pPr lvl="1"/>
            <a:r>
              <a:rPr lang="en-IN" dirty="0" smtClean="0"/>
              <a:t>Exceptions(same level)</a:t>
            </a:r>
          </a:p>
          <a:p>
            <a:pPr lvl="2"/>
            <a:r>
              <a:rPr lang="en-IN" dirty="0" smtClean="0"/>
              <a:t>Partial AV </a:t>
            </a:r>
            <a:r>
              <a:rPr lang="en-IN" dirty="0" err="1" smtClean="0"/>
              <a:t>septal</a:t>
            </a:r>
            <a:r>
              <a:rPr lang="en-IN" dirty="0" smtClean="0"/>
              <a:t> defects</a:t>
            </a:r>
          </a:p>
          <a:p>
            <a:pPr lvl="2"/>
            <a:r>
              <a:rPr lang="en-IN" dirty="0" smtClean="0"/>
              <a:t>Double inlet ventricle</a:t>
            </a:r>
          </a:p>
          <a:p>
            <a:r>
              <a:rPr lang="en-IN" dirty="0" smtClean="0"/>
              <a:t>Exaggeration of apical displacement: </a:t>
            </a:r>
            <a:r>
              <a:rPr lang="en-IN" dirty="0" err="1" smtClean="0"/>
              <a:t>Ebstein</a:t>
            </a:r>
            <a:r>
              <a:rPr lang="en-IN" dirty="0"/>
              <a:t> </a:t>
            </a:r>
            <a:r>
              <a:rPr lang="en-IN" dirty="0" smtClean="0"/>
              <a:t>anomaly</a:t>
            </a:r>
            <a:endParaRPr lang="en-IN" dirty="0"/>
          </a:p>
        </p:txBody>
      </p:sp>
    </p:spTree>
    <p:extLst>
      <p:ext uri="{BB962C8B-B14F-4D97-AF65-F5344CB8AC3E}">
        <p14:creationId xmlns:p14="http://schemas.microsoft.com/office/powerpoint/2010/main" val="39974150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43163" y="2026444"/>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69921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xmlns="" id="{44AC26C2-FD7E-479E-B65A-9A00025956F8}"/>
              </a:ext>
            </a:extLst>
          </p:cNvPr>
          <p:cNvSpPr>
            <a:spLocks noGrp="1" noRot="1" noChangeArrowheads="1"/>
          </p:cNvSpPr>
          <p:nvPr>
            <p:ph type="title"/>
          </p:nvPr>
        </p:nvSpPr>
        <p:spPr/>
        <p:txBody>
          <a:bodyPr/>
          <a:lstStyle/>
          <a:p>
            <a:endParaRPr lang="en-US" altLang="en-US"/>
          </a:p>
        </p:txBody>
      </p:sp>
      <p:sp>
        <p:nvSpPr>
          <p:cNvPr id="102403" name="Rectangle 3">
            <a:extLst>
              <a:ext uri="{FF2B5EF4-FFF2-40B4-BE49-F238E27FC236}">
                <a16:creationId xmlns:a16="http://schemas.microsoft.com/office/drawing/2014/main" xmlns="" id="{4A192EAE-2A4F-4101-B62C-BD6F45202E06}"/>
              </a:ext>
            </a:extLst>
          </p:cNvPr>
          <p:cNvSpPr>
            <a:spLocks noGrp="1" noChangeArrowheads="1"/>
          </p:cNvSpPr>
          <p:nvPr>
            <p:ph idx="1"/>
          </p:nvPr>
        </p:nvSpPr>
        <p:spPr/>
        <p:txBody>
          <a:bodyPr>
            <a:normAutofit lnSpcReduction="10000"/>
          </a:bodyPr>
          <a:lstStyle/>
          <a:p>
            <a:pPr>
              <a:lnSpc>
                <a:spcPct val="150000"/>
              </a:lnSpc>
            </a:pPr>
            <a:r>
              <a:rPr lang="en-US" altLang="en-US" sz="2400" i="1" dirty="0" smtClean="0"/>
              <a:t> </a:t>
            </a:r>
            <a:r>
              <a:rPr lang="en-US" altLang="en-US" sz="2400" i="1" dirty="0"/>
              <a:t>During right ventricular </a:t>
            </a:r>
            <a:r>
              <a:rPr lang="en-US" altLang="en-US" sz="2400" i="1" dirty="0" err="1"/>
              <a:t>endomyocardial</a:t>
            </a:r>
            <a:r>
              <a:rPr lang="en-US" altLang="en-US" sz="2400" i="1" dirty="0"/>
              <a:t> biopsy, tissue generally is obtained from the </a:t>
            </a:r>
            <a:r>
              <a:rPr lang="en-US" altLang="en-US" sz="2400" i="1" dirty="0" smtClean="0"/>
              <a:t>septum</a:t>
            </a:r>
            <a:endParaRPr lang="en-US" altLang="en-US" sz="2400" i="1" dirty="0"/>
          </a:p>
          <a:p>
            <a:pPr>
              <a:lnSpc>
                <a:spcPct val="150000"/>
              </a:lnSpc>
            </a:pPr>
            <a:r>
              <a:rPr lang="en-US" altLang="en-US" sz="2400" i="1" dirty="0"/>
              <a:t>Disruption of a portion of the tricuspid support apparatus is a potential complication of right-sided </a:t>
            </a:r>
            <a:r>
              <a:rPr lang="en-US" altLang="en-US" sz="2400" b="1" i="1" dirty="0"/>
              <a:t>heart</a:t>
            </a:r>
            <a:r>
              <a:rPr lang="en-US" altLang="en-US" sz="2400" i="1" dirty="0"/>
              <a:t> instrumentation (e.g., right ventricular </a:t>
            </a:r>
            <a:r>
              <a:rPr lang="en-US" altLang="en-US" sz="2400" i="1" dirty="0" err="1"/>
              <a:t>endomyocardial</a:t>
            </a:r>
            <a:r>
              <a:rPr lang="en-US" altLang="en-US" sz="2400" i="1" dirty="0"/>
              <a:t> biopsy)</a:t>
            </a:r>
            <a:r>
              <a:rPr lang="en-US" altLang="en-US" sz="2400" dirty="0"/>
              <a:t>. </a:t>
            </a:r>
          </a:p>
        </p:txBody>
      </p:sp>
    </p:spTree>
    <p:extLst>
      <p:ext uri="{BB962C8B-B14F-4D97-AF65-F5344CB8AC3E}">
        <p14:creationId xmlns:p14="http://schemas.microsoft.com/office/powerpoint/2010/main" val="30611594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xmlns="" id="{1BBA94B7-C925-45E3-B458-518562BAEF3B}"/>
              </a:ext>
            </a:extLst>
          </p:cNvPr>
          <p:cNvSpPr>
            <a:spLocks noGrp="1" noRot="1" noChangeArrowheads="1"/>
          </p:cNvSpPr>
          <p:nvPr>
            <p:ph type="title"/>
          </p:nvPr>
        </p:nvSpPr>
        <p:spPr/>
        <p:txBody>
          <a:bodyPr/>
          <a:lstStyle/>
          <a:p>
            <a:r>
              <a:rPr lang="en-US" altLang="en-US"/>
              <a:t>SURFACE ANATOMY</a:t>
            </a:r>
          </a:p>
        </p:txBody>
      </p:sp>
      <p:sp>
        <p:nvSpPr>
          <p:cNvPr id="171011" name="Rectangle 3">
            <a:extLst>
              <a:ext uri="{FF2B5EF4-FFF2-40B4-BE49-F238E27FC236}">
                <a16:creationId xmlns:a16="http://schemas.microsoft.com/office/drawing/2014/main" xmlns="" id="{CEBD49E0-93E7-485F-B97C-964CB8E0261A}"/>
              </a:ext>
            </a:extLst>
          </p:cNvPr>
          <p:cNvSpPr>
            <a:spLocks noGrp="1" noChangeArrowheads="1"/>
          </p:cNvSpPr>
          <p:nvPr>
            <p:ph idx="1"/>
          </p:nvPr>
        </p:nvSpPr>
        <p:spPr>
          <a:xfrm>
            <a:off x="1443491" y="2015733"/>
            <a:ext cx="6571343" cy="3450613"/>
          </a:xfrm>
        </p:spPr>
        <p:txBody>
          <a:bodyPr/>
          <a:lstStyle/>
          <a:p>
            <a:r>
              <a:rPr lang="en-US" altLang="en-US"/>
              <a:t>Applies to an average adult.</a:t>
            </a:r>
          </a:p>
          <a:p>
            <a:r>
              <a:rPr lang="en-US" altLang="en-US"/>
              <a:t>Considerably modified by age, sex,bodily size and proportions.</a:t>
            </a:r>
          </a:p>
          <a:p>
            <a:r>
              <a:rPr lang="en-US" altLang="en-US"/>
              <a:t>Do not correspond to the best sites for auscultation.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xmlns="" id="{4787C4D0-E5FA-467E-8E99-CCF4AB0367AB}"/>
              </a:ext>
            </a:extLst>
          </p:cNvPr>
          <p:cNvSpPr>
            <a:spLocks noGrp="1" noRot="1" noChangeArrowheads="1"/>
          </p:cNvSpPr>
          <p:nvPr>
            <p:ph type="title"/>
          </p:nvPr>
        </p:nvSpPr>
        <p:spPr/>
        <p:txBody>
          <a:bodyPr/>
          <a:lstStyle/>
          <a:p>
            <a:r>
              <a:rPr lang="en-US" altLang="en-US"/>
              <a:t>LEFT VENTRICLE</a:t>
            </a:r>
          </a:p>
        </p:txBody>
      </p:sp>
      <p:sp>
        <p:nvSpPr>
          <p:cNvPr id="106499" name="Rectangle 3">
            <a:extLst>
              <a:ext uri="{FF2B5EF4-FFF2-40B4-BE49-F238E27FC236}">
                <a16:creationId xmlns:a16="http://schemas.microsoft.com/office/drawing/2014/main" xmlns="" id="{870017BC-6EFB-444D-827C-F9C2B762DB28}"/>
              </a:ext>
            </a:extLst>
          </p:cNvPr>
          <p:cNvSpPr>
            <a:spLocks noGrp="1" noChangeArrowheads="1"/>
          </p:cNvSpPr>
          <p:nvPr>
            <p:ph idx="1"/>
          </p:nvPr>
        </p:nvSpPr>
        <p:spPr/>
        <p:txBody>
          <a:bodyPr/>
          <a:lstStyle/>
          <a:p>
            <a:r>
              <a:rPr lang="en-US" altLang="en-US" dirty="0"/>
              <a:t>M</a:t>
            </a:r>
            <a:r>
              <a:rPr lang="en-US" altLang="en-US" dirty="0" smtClean="0"/>
              <a:t>ade </a:t>
            </a:r>
            <a:r>
              <a:rPr lang="en-US" altLang="en-US" dirty="0"/>
              <a:t>of an inlet </a:t>
            </a:r>
            <a:r>
              <a:rPr lang="en-US" altLang="en-US" dirty="0" smtClean="0"/>
              <a:t>portion (MV apparatus), </a:t>
            </a:r>
            <a:r>
              <a:rPr lang="en-US" altLang="en-US" dirty="0"/>
              <a:t>a </a:t>
            </a:r>
            <a:r>
              <a:rPr lang="en-US" altLang="en-US" dirty="0" err="1"/>
              <a:t>subaortic</a:t>
            </a:r>
            <a:r>
              <a:rPr lang="en-US" altLang="en-US" dirty="0"/>
              <a:t> outflow portion, and a finely </a:t>
            </a:r>
            <a:r>
              <a:rPr lang="en-US" altLang="en-US" dirty="0" err="1"/>
              <a:t>trabeculated</a:t>
            </a:r>
            <a:r>
              <a:rPr lang="en-US" altLang="en-US" dirty="0"/>
              <a:t> apical zone.</a:t>
            </a:r>
          </a:p>
          <a:p>
            <a:r>
              <a:rPr lang="en-US" altLang="en-US" dirty="0" smtClean="0"/>
              <a:t>LV </a:t>
            </a:r>
            <a:r>
              <a:rPr lang="en-US" altLang="en-US" dirty="0"/>
              <a:t>free wall </a:t>
            </a:r>
            <a:r>
              <a:rPr lang="en-US" altLang="en-US" dirty="0" smtClean="0"/>
              <a:t>is </a:t>
            </a:r>
            <a:r>
              <a:rPr lang="en-US" altLang="en-US" dirty="0"/>
              <a:t>thickest toward the base and thinnest toward the </a:t>
            </a:r>
            <a:r>
              <a:rPr lang="en-US" altLang="en-US" dirty="0" smtClean="0"/>
              <a:t>apex</a:t>
            </a:r>
            <a:endParaRPr lang="en-US" alt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xmlns="" id="{45FF5823-1E32-4A6F-8BB1-32DC10A7D29A}"/>
              </a:ext>
            </a:extLst>
          </p:cNvPr>
          <p:cNvSpPr>
            <a:spLocks noGrp="1" noRot="1" noChangeArrowheads="1"/>
          </p:cNvSpPr>
          <p:nvPr>
            <p:ph type="title"/>
          </p:nvPr>
        </p:nvSpPr>
        <p:spPr/>
        <p:txBody>
          <a:bodyPr/>
          <a:lstStyle/>
          <a:p>
            <a:endParaRPr lang="en-US" altLang="en-US"/>
          </a:p>
        </p:txBody>
      </p:sp>
      <p:sp>
        <p:nvSpPr>
          <p:cNvPr id="112643" name="Rectangle 3">
            <a:extLst>
              <a:ext uri="{FF2B5EF4-FFF2-40B4-BE49-F238E27FC236}">
                <a16:creationId xmlns:a16="http://schemas.microsoft.com/office/drawing/2014/main" xmlns="" id="{DB9147D9-C78A-4026-AD52-74930795170C}"/>
              </a:ext>
            </a:extLst>
          </p:cNvPr>
          <p:cNvSpPr>
            <a:spLocks noGrp="1" noChangeArrowheads="1"/>
          </p:cNvSpPr>
          <p:nvPr>
            <p:ph idx="1"/>
          </p:nvPr>
        </p:nvSpPr>
        <p:spPr/>
        <p:txBody>
          <a:bodyPr/>
          <a:lstStyle/>
          <a:p>
            <a:r>
              <a:rPr lang="en-US" altLang="en-US" dirty="0"/>
              <a:t>Structurally, the left and right ventricles differ considerably. </a:t>
            </a:r>
          </a:p>
          <a:p>
            <a:r>
              <a:rPr lang="en-US" altLang="en-US" dirty="0" smtClean="0"/>
              <a:t>LV </a:t>
            </a:r>
            <a:r>
              <a:rPr lang="en-US" altLang="en-US" dirty="0"/>
              <a:t>free-wall and </a:t>
            </a:r>
            <a:r>
              <a:rPr lang="en-US" altLang="en-US" dirty="0" err="1"/>
              <a:t>septal</a:t>
            </a:r>
            <a:r>
              <a:rPr lang="en-US" altLang="en-US" dirty="0"/>
              <a:t> thicknesses are three times the thickness of the RV free wall.</a:t>
            </a:r>
          </a:p>
          <a:p>
            <a:r>
              <a:rPr lang="en-US" altLang="en-US" dirty="0"/>
              <a:t> </a:t>
            </a:r>
            <a:r>
              <a:rPr lang="en-US" altLang="en-US" dirty="0" smtClean="0"/>
              <a:t>MV and AV </a:t>
            </a:r>
            <a:r>
              <a:rPr lang="en-US" altLang="en-US" dirty="0"/>
              <a:t>share fibrous continuity, whereas the parietal band separates the </a:t>
            </a:r>
            <a:r>
              <a:rPr lang="en-US" altLang="en-US" dirty="0" smtClean="0"/>
              <a:t>TV and PV </a:t>
            </a:r>
            <a:endParaRPr lang="en-US" alt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xmlns="" id="{D48B2EA6-8C6C-4757-9A28-3A8A9EB38C61}"/>
              </a:ext>
            </a:extLst>
          </p:cNvPr>
          <p:cNvSpPr>
            <a:spLocks noGrp="1" noRot="1" noChangeArrowheads="1"/>
          </p:cNvSpPr>
          <p:nvPr>
            <p:ph type="title"/>
          </p:nvPr>
        </p:nvSpPr>
        <p:spPr/>
        <p:txBody>
          <a:bodyPr/>
          <a:lstStyle/>
          <a:p>
            <a:endParaRPr lang="en-US" altLang="en-US"/>
          </a:p>
        </p:txBody>
      </p:sp>
      <p:sp>
        <p:nvSpPr>
          <p:cNvPr id="114691" name="Rectangle 3">
            <a:extLst>
              <a:ext uri="{FF2B5EF4-FFF2-40B4-BE49-F238E27FC236}">
                <a16:creationId xmlns:a16="http://schemas.microsoft.com/office/drawing/2014/main" xmlns="" id="{E7689769-8EC4-46A9-86EA-5928194D0D7F}"/>
              </a:ext>
            </a:extLst>
          </p:cNvPr>
          <p:cNvSpPr>
            <a:spLocks noGrp="1" noChangeArrowheads="1"/>
          </p:cNvSpPr>
          <p:nvPr>
            <p:ph idx="1"/>
          </p:nvPr>
        </p:nvSpPr>
        <p:spPr/>
        <p:txBody>
          <a:bodyPr/>
          <a:lstStyle/>
          <a:p>
            <a:r>
              <a:rPr lang="en-US" altLang="en-US" dirty="0" smtClean="0"/>
              <a:t>MV </a:t>
            </a:r>
            <a:r>
              <a:rPr lang="en-US" altLang="en-US" dirty="0"/>
              <a:t>has an elliptical orifice and no </a:t>
            </a:r>
            <a:r>
              <a:rPr lang="en-US" altLang="en-US" dirty="0" err="1"/>
              <a:t>septal</a:t>
            </a:r>
            <a:r>
              <a:rPr lang="en-US" altLang="en-US" dirty="0"/>
              <a:t> attachments, </a:t>
            </a:r>
            <a:r>
              <a:rPr lang="en-US" altLang="en-US" dirty="0" smtClean="0"/>
              <a:t>TV </a:t>
            </a:r>
            <a:r>
              <a:rPr lang="en-US" altLang="en-US" dirty="0"/>
              <a:t>has a triangular orifice and numerous direct </a:t>
            </a:r>
            <a:r>
              <a:rPr lang="en-US" altLang="en-US" dirty="0" err="1"/>
              <a:t>septal</a:t>
            </a:r>
            <a:r>
              <a:rPr lang="en-US" altLang="en-US" dirty="0"/>
              <a:t> attachments . </a:t>
            </a:r>
          </a:p>
          <a:p>
            <a:r>
              <a:rPr lang="en-US" altLang="en-US" dirty="0" smtClean="0"/>
              <a:t>RV </a:t>
            </a:r>
            <a:r>
              <a:rPr lang="en-US" altLang="en-US" dirty="0"/>
              <a:t>apex is much more </a:t>
            </a:r>
            <a:r>
              <a:rPr lang="en-US" altLang="en-US" dirty="0" err="1"/>
              <a:t>trabeculated</a:t>
            </a:r>
            <a:r>
              <a:rPr lang="en-US" altLang="en-US" dirty="0"/>
              <a:t> than </a:t>
            </a:r>
            <a:r>
              <a:rPr lang="en-US" altLang="en-US" dirty="0" smtClean="0"/>
              <a:t>LV apex. </a:t>
            </a:r>
          </a:p>
          <a:p>
            <a:r>
              <a:rPr lang="en-US" altLang="en-US" i="1" dirty="0" smtClean="0"/>
              <a:t>The </a:t>
            </a:r>
            <a:r>
              <a:rPr lang="en-US" altLang="en-US" i="1" dirty="0"/>
              <a:t>distinctive differences in apical </a:t>
            </a:r>
            <a:r>
              <a:rPr lang="en-US" altLang="en-US" i="1" dirty="0" err="1"/>
              <a:t>trabeculations</a:t>
            </a:r>
            <a:r>
              <a:rPr lang="en-US" altLang="en-US" i="1" dirty="0"/>
              <a:t> persist even in markedly hypertrophied or dilated hearts</a:t>
            </a:r>
            <a:r>
              <a:rPr lang="en-US" altLang="en-US" dirty="0"/>
              <a:t>.</a:t>
            </a:r>
          </a:p>
          <a:p>
            <a:endParaRPr lang="en-US" altLang="en-US" dirty="0"/>
          </a:p>
          <a:p>
            <a:endParaRPr lang="en-US" alt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7" name="Rectangle 5">
            <a:extLst>
              <a:ext uri="{FF2B5EF4-FFF2-40B4-BE49-F238E27FC236}">
                <a16:creationId xmlns:a16="http://schemas.microsoft.com/office/drawing/2014/main" xmlns="" id="{843E5547-728E-4F7F-BC58-02FE5FF8AAB6}"/>
              </a:ext>
            </a:extLst>
          </p:cNvPr>
          <p:cNvSpPr>
            <a:spLocks noGrp="1" noRot="1" noChangeArrowheads="1"/>
          </p:cNvSpPr>
          <p:nvPr>
            <p:ph type="title"/>
          </p:nvPr>
        </p:nvSpPr>
        <p:spPr/>
        <p:txBody>
          <a:bodyPr/>
          <a:lstStyle/>
          <a:p>
            <a:endParaRPr lang="en-US" altLang="en-US"/>
          </a:p>
        </p:txBody>
      </p:sp>
      <p:pic>
        <p:nvPicPr>
          <p:cNvPr id="115716" name="Picture 4" descr="hurstpapillary2">
            <a:extLst>
              <a:ext uri="{FF2B5EF4-FFF2-40B4-BE49-F238E27FC236}">
                <a16:creationId xmlns:a16="http://schemas.microsoft.com/office/drawing/2014/main" xmlns="" id="{5DEDF7E8-CDE7-4167-B8AE-3AA55B2E588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381000"/>
            <a:ext cx="5410200" cy="6248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xmlns="" id="{5766D069-14F7-4884-A736-F8EC4E3C6E4F}"/>
              </a:ext>
            </a:extLst>
          </p:cNvPr>
          <p:cNvSpPr>
            <a:spLocks noGrp="1" noRot="1" noChangeArrowheads="1"/>
          </p:cNvSpPr>
          <p:nvPr>
            <p:ph type="title"/>
          </p:nvPr>
        </p:nvSpPr>
        <p:spPr/>
        <p:txBody>
          <a:bodyPr/>
          <a:lstStyle/>
          <a:p>
            <a:endParaRPr lang="en-US" altLang="en-US"/>
          </a:p>
        </p:txBody>
      </p:sp>
      <p:sp>
        <p:nvSpPr>
          <p:cNvPr id="116739" name="Rectangle 3">
            <a:extLst>
              <a:ext uri="{FF2B5EF4-FFF2-40B4-BE49-F238E27FC236}">
                <a16:creationId xmlns:a16="http://schemas.microsoft.com/office/drawing/2014/main" xmlns="" id="{F28F8D98-BDB3-4EC6-9FBF-EB0B6787DE12}"/>
              </a:ext>
            </a:extLst>
          </p:cNvPr>
          <p:cNvSpPr>
            <a:spLocks noGrp="1" noChangeArrowheads="1"/>
          </p:cNvSpPr>
          <p:nvPr>
            <p:ph idx="1"/>
          </p:nvPr>
        </p:nvSpPr>
        <p:spPr>
          <a:xfrm>
            <a:off x="1066800" y="1716890"/>
            <a:ext cx="7740675" cy="5141110"/>
          </a:xfrm>
        </p:spPr>
        <p:txBody>
          <a:bodyPr/>
          <a:lstStyle/>
          <a:p>
            <a:r>
              <a:rPr lang="en-US" altLang="en-US" sz="2400" dirty="0"/>
              <a:t>Because of the rightward bulging of the ventricular septum, the </a:t>
            </a:r>
            <a:r>
              <a:rPr lang="en-US" altLang="en-US" sz="2400" dirty="0" smtClean="0"/>
              <a:t>LV </a:t>
            </a:r>
            <a:r>
              <a:rPr lang="en-US" altLang="en-US" sz="2400" dirty="0"/>
              <a:t>chamber appears circular in cross section, whereas </a:t>
            </a:r>
            <a:r>
              <a:rPr lang="en-US" altLang="en-US" sz="2400" dirty="0" smtClean="0"/>
              <a:t>the RV </a:t>
            </a:r>
            <a:r>
              <a:rPr lang="en-US" altLang="en-US" sz="2400" dirty="0"/>
              <a:t>chamber has a </a:t>
            </a:r>
            <a:r>
              <a:rPr lang="en-US" altLang="en-US" sz="2400" dirty="0" err="1"/>
              <a:t>crescentic</a:t>
            </a:r>
            <a:r>
              <a:rPr lang="en-US" altLang="en-US" sz="2400" dirty="0"/>
              <a:t> appearance. </a:t>
            </a:r>
          </a:p>
          <a:p>
            <a:r>
              <a:rPr lang="en-US" altLang="en-US" sz="2400" dirty="0"/>
              <a:t>LV false tendons( </a:t>
            </a:r>
            <a:r>
              <a:rPr lang="en-US" altLang="en-US" sz="2400" i="1" dirty="0"/>
              <a:t>pseudo-tendons)</a:t>
            </a:r>
            <a:r>
              <a:rPr lang="en-US" altLang="en-US" sz="2400" dirty="0"/>
              <a:t> or </a:t>
            </a:r>
            <a:r>
              <a:rPr lang="en-US" altLang="en-US" sz="2400" i="1" dirty="0"/>
              <a:t>bands</a:t>
            </a:r>
            <a:r>
              <a:rPr lang="en-US" altLang="en-US" sz="2400" dirty="0"/>
              <a:t>, are </a:t>
            </a:r>
            <a:r>
              <a:rPr lang="en-US" altLang="en-US" sz="2400" dirty="0" smtClean="0"/>
              <a:t>that</a:t>
            </a:r>
            <a:endParaRPr lang="en-US" altLang="en-US" sz="28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xmlns="" id="{1F7F72F0-12A4-400E-88EE-9E52D65D9D11}"/>
              </a:ext>
            </a:extLst>
          </p:cNvPr>
          <p:cNvSpPr>
            <a:spLocks noGrp="1" noRot="1" noChangeArrowheads="1"/>
          </p:cNvSpPr>
          <p:nvPr>
            <p:ph type="title"/>
          </p:nvPr>
        </p:nvSpPr>
        <p:spPr/>
        <p:txBody>
          <a:bodyPr/>
          <a:lstStyle/>
          <a:p>
            <a:r>
              <a:rPr lang="en-US" altLang="en-US" dirty="0" err="1" smtClean="0"/>
              <a:t>Lv</a:t>
            </a:r>
            <a:r>
              <a:rPr lang="en-US" altLang="en-US" dirty="0" smtClean="0"/>
              <a:t> false tendons/bands</a:t>
            </a:r>
            <a:endParaRPr lang="en-US" altLang="en-US" dirty="0"/>
          </a:p>
        </p:txBody>
      </p:sp>
      <p:sp>
        <p:nvSpPr>
          <p:cNvPr id="117763" name="Rectangle 3">
            <a:extLst>
              <a:ext uri="{FF2B5EF4-FFF2-40B4-BE49-F238E27FC236}">
                <a16:creationId xmlns:a16="http://schemas.microsoft.com/office/drawing/2014/main" xmlns="" id="{4668625B-731C-492B-9D2B-530070D4327B}"/>
              </a:ext>
            </a:extLst>
          </p:cNvPr>
          <p:cNvSpPr>
            <a:spLocks noGrp="1" noChangeArrowheads="1"/>
          </p:cNvSpPr>
          <p:nvPr>
            <p:ph idx="1"/>
          </p:nvPr>
        </p:nvSpPr>
        <p:spPr/>
        <p:txBody>
          <a:bodyPr>
            <a:normAutofit fontScale="85000" lnSpcReduction="10000"/>
          </a:bodyPr>
          <a:lstStyle/>
          <a:p>
            <a:r>
              <a:rPr lang="en-IN" altLang="en-US" dirty="0" smtClean="0"/>
              <a:t>Discrete</a:t>
            </a:r>
            <a:r>
              <a:rPr lang="en-IN" altLang="en-US" dirty="0"/>
              <a:t>, thin, cordlike </a:t>
            </a:r>
            <a:r>
              <a:rPr lang="en-IN" altLang="en-US" dirty="0" err="1"/>
              <a:t>fibromuscular</a:t>
            </a:r>
            <a:r>
              <a:rPr lang="en-IN" altLang="en-US" dirty="0"/>
              <a:t> </a:t>
            </a:r>
            <a:r>
              <a:rPr lang="en-IN" altLang="en-US" dirty="0" smtClean="0"/>
              <a:t>structures</a:t>
            </a:r>
          </a:p>
          <a:p>
            <a:r>
              <a:rPr lang="en-IN" altLang="en-US" dirty="0" smtClean="0"/>
              <a:t>Occur in 50% of hearts, M&gt;F</a:t>
            </a:r>
            <a:endParaRPr lang="en-US" altLang="en-US" dirty="0" smtClean="0"/>
          </a:p>
          <a:p>
            <a:r>
              <a:rPr lang="en-US" altLang="en-US" dirty="0" smtClean="0"/>
              <a:t>Not </a:t>
            </a:r>
            <a:r>
              <a:rPr lang="en-US" altLang="en-US" dirty="0"/>
              <a:t>attached to the mitral </a:t>
            </a:r>
            <a:r>
              <a:rPr lang="en-US" altLang="en-US" dirty="0" smtClean="0"/>
              <a:t>leaflets</a:t>
            </a:r>
          </a:p>
          <a:p>
            <a:r>
              <a:rPr lang="en-US" altLang="en-US" dirty="0" smtClean="0"/>
              <a:t>Connect </a:t>
            </a:r>
            <a:r>
              <a:rPr lang="en-US" altLang="en-US" dirty="0"/>
              <a:t>2 walls, 2 papillary muscles, or a papillary muscle to a wall, usually the ventricular </a:t>
            </a:r>
            <a:r>
              <a:rPr lang="en-US" altLang="en-US" dirty="0" smtClean="0"/>
              <a:t>septum</a:t>
            </a:r>
          </a:p>
          <a:p>
            <a:r>
              <a:rPr lang="en-US" altLang="en-US" dirty="0" smtClean="0"/>
              <a:t>Can calcify with age</a:t>
            </a:r>
          </a:p>
          <a:p>
            <a:r>
              <a:rPr lang="en-US" altLang="en-US" dirty="0" smtClean="0"/>
              <a:t>Can cause innocent systolic murmur and </a:t>
            </a:r>
            <a:r>
              <a:rPr lang="en-US" altLang="en-US" dirty="0" err="1" smtClean="0"/>
              <a:t>arrhythmogenic</a:t>
            </a:r>
            <a:r>
              <a:rPr lang="en-US" altLang="en-US" dirty="0" smtClean="0"/>
              <a:t> circuit</a:t>
            </a:r>
            <a:endParaRPr lang="en-US" altLang="en-US" dirty="0"/>
          </a:p>
          <a:p>
            <a:r>
              <a:rPr lang="en-US" altLang="en-US" dirty="0"/>
              <a:t>Can be confused with ruptured chords, mural thrombi, or </a:t>
            </a:r>
            <a:r>
              <a:rPr lang="en-US" altLang="en-US" dirty="0" err="1" smtClean="0"/>
              <a:t>vegetations</a:t>
            </a:r>
            <a:endParaRPr lang="en-US" alt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9" name="Rectangle 5">
            <a:extLst>
              <a:ext uri="{FF2B5EF4-FFF2-40B4-BE49-F238E27FC236}">
                <a16:creationId xmlns:a16="http://schemas.microsoft.com/office/drawing/2014/main" xmlns="" id="{E556F8D1-FB73-43DB-811F-E6954796F2F8}"/>
              </a:ext>
            </a:extLst>
          </p:cNvPr>
          <p:cNvSpPr>
            <a:spLocks noGrp="1" noRot="1" noChangeArrowheads="1"/>
          </p:cNvSpPr>
          <p:nvPr>
            <p:ph type="title"/>
          </p:nvPr>
        </p:nvSpPr>
        <p:spPr/>
        <p:txBody>
          <a:bodyPr/>
          <a:lstStyle/>
          <a:p>
            <a:endParaRPr lang="en-US" altLang="en-US"/>
          </a:p>
        </p:txBody>
      </p:sp>
      <p:pic>
        <p:nvPicPr>
          <p:cNvPr id="118788" name="Picture 4" descr="pamuscle">
            <a:extLst>
              <a:ext uri="{FF2B5EF4-FFF2-40B4-BE49-F238E27FC236}">
                <a16:creationId xmlns:a16="http://schemas.microsoft.com/office/drawing/2014/main" xmlns="" id="{DB27FEED-0C38-4DD3-B324-4B08F4FBDF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0"/>
            <a:ext cx="7086600" cy="6019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Oval 4"/>
          <p:cNvSpPr/>
          <p:nvPr/>
        </p:nvSpPr>
        <p:spPr>
          <a:xfrm>
            <a:off x="4038600" y="228600"/>
            <a:ext cx="2362200" cy="1447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p:cNvSpPr txBox="1"/>
          <p:nvPr/>
        </p:nvSpPr>
        <p:spPr>
          <a:xfrm>
            <a:off x="3657600" y="1676400"/>
            <a:ext cx="3709670" cy="523220"/>
          </a:xfrm>
          <a:prstGeom prst="rect">
            <a:avLst/>
          </a:prstGeom>
          <a:noFill/>
        </p:spPr>
        <p:txBody>
          <a:bodyPr wrap="none" rtlCol="0">
            <a:spAutoFit/>
          </a:bodyPr>
          <a:lstStyle/>
          <a:p>
            <a:r>
              <a:rPr lang="en-IN" sz="2800" b="1" dirty="0" smtClean="0">
                <a:solidFill>
                  <a:srgbClr val="FF0000"/>
                </a:solidFill>
              </a:rPr>
              <a:t>Most common location</a:t>
            </a:r>
            <a:endParaRPr lang="en-IN"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err="1" smtClean="0"/>
              <a:t>lvnc</a:t>
            </a:r>
            <a:endParaRPr lang="en-IN" dirty="0"/>
          </a:p>
        </p:txBody>
      </p:sp>
      <p:sp>
        <p:nvSpPr>
          <p:cNvPr id="3" name="Content Placeholder 2"/>
          <p:cNvSpPr>
            <a:spLocks noGrp="1"/>
          </p:cNvSpPr>
          <p:nvPr>
            <p:ph idx="1"/>
          </p:nvPr>
        </p:nvSpPr>
        <p:spPr/>
        <p:txBody>
          <a:bodyPr/>
          <a:lstStyle/>
          <a:p>
            <a:r>
              <a:rPr lang="en-IN" dirty="0" smtClean="0"/>
              <a:t>“Spongy myocardium”</a:t>
            </a:r>
          </a:p>
          <a:p>
            <a:r>
              <a:rPr lang="en-IN" dirty="0" smtClean="0"/>
              <a:t>Due to arrest in in-utero process of myocardial compaction</a:t>
            </a:r>
          </a:p>
          <a:p>
            <a:r>
              <a:rPr lang="en-IN" dirty="0" smtClean="0"/>
              <a:t>Persistence of prominent ventricular </a:t>
            </a:r>
            <a:r>
              <a:rPr lang="en-IN" dirty="0" err="1" smtClean="0"/>
              <a:t>trabeculations</a:t>
            </a:r>
            <a:r>
              <a:rPr lang="en-IN" dirty="0" smtClean="0"/>
              <a:t> and deep </a:t>
            </a:r>
            <a:r>
              <a:rPr lang="en-IN" dirty="0" err="1" smtClean="0"/>
              <a:t>intertrabecular</a:t>
            </a:r>
            <a:r>
              <a:rPr lang="en-IN" dirty="0" smtClean="0"/>
              <a:t> recesses</a:t>
            </a:r>
            <a:endParaRPr lang="en-IN" dirty="0"/>
          </a:p>
        </p:txBody>
      </p:sp>
    </p:spTree>
    <p:extLst>
      <p:ext uri="{BB962C8B-B14F-4D97-AF65-F5344CB8AC3E}">
        <p14:creationId xmlns:p14="http://schemas.microsoft.com/office/powerpoint/2010/main" val="13077711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xmlns="" id="{106BDCDE-F745-4BE9-B0A7-D8B7769F9910}"/>
              </a:ext>
            </a:extLst>
          </p:cNvPr>
          <p:cNvSpPr>
            <a:spLocks noGrp="1" noRot="1" noChangeArrowheads="1"/>
          </p:cNvSpPr>
          <p:nvPr>
            <p:ph type="title"/>
          </p:nvPr>
        </p:nvSpPr>
        <p:spPr/>
        <p:txBody>
          <a:bodyPr>
            <a:normAutofit fontScale="90000"/>
          </a:bodyPr>
          <a:lstStyle/>
          <a:p>
            <a:r>
              <a:rPr lang="en-US" altLang="en-US" sz="4000"/>
              <a:t>INTERVENTRICULAR SEPTUM</a:t>
            </a:r>
          </a:p>
        </p:txBody>
      </p:sp>
      <p:sp>
        <p:nvSpPr>
          <p:cNvPr id="119811" name="Rectangle 3">
            <a:extLst>
              <a:ext uri="{FF2B5EF4-FFF2-40B4-BE49-F238E27FC236}">
                <a16:creationId xmlns:a16="http://schemas.microsoft.com/office/drawing/2014/main" xmlns="" id="{2E756654-1EEC-4477-8510-3E822E21CF8E}"/>
              </a:ext>
            </a:extLst>
          </p:cNvPr>
          <p:cNvSpPr>
            <a:spLocks noGrp="1" noChangeArrowheads="1"/>
          </p:cNvSpPr>
          <p:nvPr>
            <p:ph idx="1"/>
          </p:nvPr>
        </p:nvSpPr>
        <p:spPr/>
        <p:txBody>
          <a:bodyPr/>
          <a:lstStyle/>
          <a:p>
            <a:pPr>
              <a:lnSpc>
                <a:spcPct val="90000"/>
              </a:lnSpc>
            </a:pPr>
            <a:r>
              <a:rPr lang="en-US" altLang="en-US" dirty="0"/>
              <a:t>IVS  is a complex partition. </a:t>
            </a:r>
          </a:p>
          <a:p>
            <a:pPr>
              <a:lnSpc>
                <a:spcPct val="90000"/>
              </a:lnSpc>
            </a:pPr>
            <a:r>
              <a:rPr lang="en-US" altLang="en-US" dirty="0"/>
              <a:t>4</a:t>
            </a:r>
            <a:r>
              <a:rPr lang="en-US" altLang="en-US" dirty="0" smtClean="0"/>
              <a:t> </a:t>
            </a:r>
            <a:r>
              <a:rPr lang="en-US" altLang="en-US" dirty="0"/>
              <a:t>parts: (1) inlet, (2) trabecular, (3) membranous, and (4) </a:t>
            </a:r>
            <a:r>
              <a:rPr lang="en-US" altLang="en-US" dirty="0" err="1"/>
              <a:t>infundibular</a:t>
            </a:r>
            <a:r>
              <a:rPr lang="en-US" altLang="en-US" dirty="0"/>
              <a:t>.</a:t>
            </a:r>
          </a:p>
          <a:p>
            <a:pPr>
              <a:lnSpc>
                <a:spcPct val="90000"/>
              </a:lnSpc>
            </a:pPr>
            <a:r>
              <a:rPr lang="en-US" altLang="en-US" dirty="0"/>
              <a:t> The plane of the </a:t>
            </a:r>
            <a:r>
              <a:rPr lang="en-US" altLang="en-US" dirty="0" err="1"/>
              <a:t>infundibular</a:t>
            </a:r>
            <a:r>
              <a:rPr lang="en-US" altLang="en-US" dirty="0"/>
              <a:t> portion is different from that of the </a:t>
            </a:r>
            <a:r>
              <a:rPr lang="en-US" altLang="en-US" dirty="0" smtClean="0"/>
              <a:t>3 other </a:t>
            </a:r>
            <a:r>
              <a:rPr lang="en-US" altLang="en-US" dirty="0"/>
              <a:t>portions.</a:t>
            </a:r>
          </a:p>
          <a:p>
            <a:pPr>
              <a:lnSpc>
                <a:spcPct val="90000"/>
              </a:lnSpc>
            </a:pPr>
            <a:r>
              <a:rPr lang="en-US" altLang="en-US" i="1" dirty="0"/>
              <a:t>This anatomic relationship is important in many forms of CHD in which the </a:t>
            </a:r>
            <a:r>
              <a:rPr lang="en-US" altLang="en-US" i="1" dirty="0" err="1"/>
              <a:t>infundibular</a:t>
            </a:r>
            <a:r>
              <a:rPr lang="en-US" altLang="en-US" i="1" dirty="0"/>
              <a:t> septum is dissociated from the remainder of the ventricular septum (e.g., </a:t>
            </a:r>
            <a:r>
              <a:rPr lang="en-US" altLang="en-US" i="1" dirty="0" err="1"/>
              <a:t>malalignment</a:t>
            </a:r>
            <a:r>
              <a:rPr lang="en-US" altLang="en-US" i="1" dirty="0"/>
              <a:t> forms of VSD in TOF and DORV</a:t>
            </a:r>
            <a:r>
              <a:rPr lang="en-US" altLang="en-US" i="1" dirty="0" smtClean="0"/>
              <a:t>.)</a:t>
            </a:r>
            <a:endParaRPr lang="en-US" alt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228600"/>
            <a:ext cx="6781800" cy="5804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00435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xmlns="" id="{C56C2EFD-0D74-4775-B674-8228326A2B24}"/>
              </a:ext>
            </a:extLst>
          </p:cNvPr>
          <p:cNvSpPr>
            <a:spLocks noGrp="1" noRot="1" noChangeArrowheads="1"/>
          </p:cNvSpPr>
          <p:nvPr>
            <p:ph type="title"/>
          </p:nvPr>
        </p:nvSpPr>
        <p:spPr/>
        <p:txBody>
          <a:bodyPr/>
          <a:lstStyle/>
          <a:p>
            <a:endParaRPr lang="en-US" altLang="en-US"/>
          </a:p>
        </p:txBody>
      </p:sp>
      <p:sp>
        <p:nvSpPr>
          <p:cNvPr id="172035" name="Rectangle 3">
            <a:extLst>
              <a:ext uri="{FF2B5EF4-FFF2-40B4-BE49-F238E27FC236}">
                <a16:creationId xmlns:a16="http://schemas.microsoft.com/office/drawing/2014/main" xmlns="" id="{E344D784-0606-417A-960F-3D629B8DC13B}"/>
              </a:ext>
            </a:extLst>
          </p:cNvPr>
          <p:cNvSpPr>
            <a:spLocks noGrp="1" noChangeArrowheads="1"/>
          </p:cNvSpPr>
          <p:nvPr>
            <p:ph idx="1"/>
          </p:nvPr>
        </p:nvSpPr>
        <p:spPr/>
        <p:txBody>
          <a:bodyPr/>
          <a:lstStyle/>
          <a:p>
            <a:r>
              <a:rPr lang="en-US" altLang="en-US" dirty="0"/>
              <a:t>Apex corresponds to apex beat which is in the fifth I.C space slightly medial to mid </a:t>
            </a:r>
            <a:r>
              <a:rPr lang="en-US" altLang="en-US" dirty="0" err="1"/>
              <a:t>clavicular</a:t>
            </a:r>
            <a:r>
              <a:rPr lang="en-US" altLang="en-US" dirty="0"/>
              <a:t> line.</a:t>
            </a:r>
          </a:p>
          <a:p>
            <a:r>
              <a:rPr lang="en-US" altLang="en-US" dirty="0"/>
              <a:t>Right border-line from upper border of third costal cartilage,1.2 cm from margin of </a:t>
            </a:r>
            <a:r>
              <a:rPr lang="en-US" altLang="en-US" dirty="0" err="1"/>
              <a:t>sternum,downwards</a:t>
            </a:r>
            <a:r>
              <a:rPr lang="en-US" altLang="en-US" dirty="0"/>
              <a:t> to sixth costal cartilage.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499068"/>
            <a:ext cx="6324600" cy="5581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228600"/>
            <a:ext cx="6705600" cy="553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28501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228600"/>
            <a:ext cx="6553200" cy="564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6942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533400"/>
            <a:ext cx="6934200" cy="5181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2477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126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743" b="6122"/>
          <a:stretch/>
        </p:blipFill>
        <p:spPr bwMode="auto">
          <a:xfrm>
            <a:off x="914400" y="838200"/>
            <a:ext cx="7376356" cy="454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36246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xmlns="" id="{B879CC26-3994-4E74-ACB5-1D0B68A77BEB}"/>
              </a:ext>
            </a:extLst>
          </p:cNvPr>
          <p:cNvSpPr>
            <a:spLocks noGrp="1" noRot="1" noChangeArrowheads="1"/>
          </p:cNvSpPr>
          <p:nvPr>
            <p:ph type="title"/>
          </p:nvPr>
        </p:nvSpPr>
        <p:spPr/>
        <p:txBody>
          <a:bodyPr/>
          <a:lstStyle/>
          <a:p>
            <a:endParaRPr lang="en-US" altLang="en-US"/>
          </a:p>
        </p:txBody>
      </p:sp>
      <p:sp>
        <p:nvSpPr>
          <p:cNvPr id="121859" name="Rectangle 3">
            <a:extLst>
              <a:ext uri="{FF2B5EF4-FFF2-40B4-BE49-F238E27FC236}">
                <a16:creationId xmlns:a16="http://schemas.microsoft.com/office/drawing/2014/main" xmlns="" id="{3F012ED4-862D-44E1-BD5D-02759084DB50}"/>
              </a:ext>
            </a:extLst>
          </p:cNvPr>
          <p:cNvSpPr>
            <a:spLocks noGrp="1" noChangeArrowheads="1"/>
          </p:cNvSpPr>
          <p:nvPr>
            <p:ph idx="1"/>
          </p:nvPr>
        </p:nvSpPr>
        <p:spPr/>
        <p:txBody>
          <a:bodyPr>
            <a:normAutofit fontScale="92500" lnSpcReduction="20000"/>
          </a:bodyPr>
          <a:lstStyle/>
          <a:p>
            <a:r>
              <a:rPr lang="en-US" altLang="en-US" dirty="0" smtClean="0"/>
              <a:t>IVS </a:t>
            </a:r>
            <a:r>
              <a:rPr lang="en-US" altLang="en-US" dirty="0"/>
              <a:t>also can be divided into muscular and membranous portions. </a:t>
            </a:r>
          </a:p>
          <a:p>
            <a:r>
              <a:rPr lang="en-US" altLang="en-US" dirty="0"/>
              <a:t>The membranous septum lies beneath the right and posterior (</a:t>
            </a:r>
            <a:r>
              <a:rPr lang="en-US" altLang="en-US" dirty="0" err="1"/>
              <a:t>noncoronary</a:t>
            </a:r>
            <a:r>
              <a:rPr lang="en-US" altLang="en-US" dirty="0"/>
              <a:t>) aortic cusps and contacts the mitral and tricuspid </a:t>
            </a:r>
            <a:r>
              <a:rPr lang="en-US" altLang="en-US" dirty="0" smtClean="0"/>
              <a:t>annuli.</a:t>
            </a:r>
            <a:endParaRPr lang="en-US" altLang="en-US" dirty="0"/>
          </a:p>
          <a:p>
            <a:r>
              <a:rPr lang="en-US" altLang="en-US" dirty="0"/>
              <a:t>The majority of clinically significant ventricular </a:t>
            </a:r>
            <a:r>
              <a:rPr lang="en-US" altLang="en-US" dirty="0" err="1"/>
              <a:t>septal</a:t>
            </a:r>
            <a:r>
              <a:rPr lang="en-US" altLang="en-US" dirty="0"/>
              <a:t> defects involve the membranous septum</a:t>
            </a:r>
          </a:p>
          <a:p>
            <a:r>
              <a:rPr lang="en-US" altLang="en-US" dirty="0"/>
              <a:t>The basal half of the ventricular septum is smooth-walled, whereas the apical half is characterized by numerous small and irregularly arranged </a:t>
            </a:r>
            <a:r>
              <a:rPr lang="en-US" altLang="en-US" dirty="0" err="1"/>
              <a:t>trabeculations</a:t>
            </a:r>
            <a:r>
              <a:rPr lang="en-US" altLang="en-US" dirty="0"/>
              <a:t>.</a:t>
            </a:r>
          </a:p>
          <a:p>
            <a:endParaRPr lang="en-US" alt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xmlns="" id="{FD9E41AB-2AC2-4CE0-9B03-1D1A0021139A}"/>
              </a:ext>
            </a:extLst>
          </p:cNvPr>
          <p:cNvSpPr>
            <a:spLocks noGrp="1" noRot="1" noChangeArrowheads="1"/>
          </p:cNvSpPr>
          <p:nvPr>
            <p:ph type="title"/>
          </p:nvPr>
        </p:nvSpPr>
        <p:spPr/>
        <p:txBody>
          <a:bodyPr/>
          <a:lstStyle/>
          <a:p>
            <a:endParaRPr lang="en-US" altLang="en-US"/>
          </a:p>
        </p:txBody>
      </p:sp>
      <p:sp>
        <p:nvSpPr>
          <p:cNvPr id="140291" name="Rectangle 3">
            <a:extLst>
              <a:ext uri="{FF2B5EF4-FFF2-40B4-BE49-F238E27FC236}">
                <a16:creationId xmlns:a16="http://schemas.microsoft.com/office/drawing/2014/main" xmlns="" id="{60A2CB93-10C4-4A93-91C9-1B01594CA937}"/>
              </a:ext>
            </a:extLst>
          </p:cNvPr>
          <p:cNvSpPr>
            <a:spLocks noGrp="1" noChangeArrowheads="1"/>
          </p:cNvSpPr>
          <p:nvPr>
            <p:ph idx="1"/>
          </p:nvPr>
        </p:nvSpPr>
        <p:spPr/>
        <p:txBody>
          <a:bodyPr/>
          <a:lstStyle/>
          <a:p>
            <a:r>
              <a:rPr lang="en-US" altLang="en-US" dirty="0"/>
              <a:t>A</a:t>
            </a:r>
            <a:r>
              <a:rPr lang="en-US" altLang="en-US" dirty="0" smtClean="0"/>
              <a:t>ge related IVS angulation can mimic HCM</a:t>
            </a:r>
          </a:p>
          <a:p>
            <a:r>
              <a:rPr lang="en-US" altLang="en-US" dirty="0" smtClean="0"/>
              <a:t>Especially with the use of diuretics and afterload reducing agents</a:t>
            </a:r>
          </a:p>
          <a:p>
            <a:endParaRPr lang="en-US" altLang="en-US" dirty="0" smtClean="0"/>
          </a:p>
          <a:p>
            <a:endParaRPr lang="en-US" alt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xmlns="" id="{EE848DA6-3F25-4236-9BBE-9689FF61CD56}"/>
              </a:ext>
            </a:extLst>
          </p:cNvPr>
          <p:cNvSpPr>
            <a:spLocks noGrp="1" noRot="1" noChangeArrowheads="1"/>
          </p:cNvSpPr>
          <p:nvPr>
            <p:ph type="title"/>
          </p:nvPr>
        </p:nvSpPr>
        <p:spPr/>
        <p:txBody>
          <a:bodyPr/>
          <a:lstStyle/>
          <a:p>
            <a:r>
              <a:rPr lang="en-US" altLang="en-US"/>
              <a:t>ATRIAL SEPTUM</a:t>
            </a:r>
          </a:p>
        </p:txBody>
      </p:sp>
      <p:sp>
        <p:nvSpPr>
          <p:cNvPr id="141315" name="Rectangle 3">
            <a:extLst>
              <a:ext uri="{FF2B5EF4-FFF2-40B4-BE49-F238E27FC236}">
                <a16:creationId xmlns:a16="http://schemas.microsoft.com/office/drawing/2014/main" xmlns="" id="{761EEB15-099F-43AB-8B02-CA1C8C36E471}"/>
              </a:ext>
            </a:extLst>
          </p:cNvPr>
          <p:cNvSpPr>
            <a:spLocks noGrp="1" noChangeArrowheads="1"/>
          </p:cNvSpPr>
          <p:nvPr>
            <p:ph idx="1"/>
          </p:nvPr>
        </p:nvSpPr>
        <p:spPr/>
        <p:txBody>
          <a:bodyPr>
            <a:normAutofit lnSpcReduction="10000"/>
          </a:bodyPr>
          <a:lstStyle/>
          <a:p>
            <a:pPr>
              <a:lnSpc>
                <a:spcPct val="150000"/>
              </a:lnSpc>
            </a:pPr>
            <a:r>
              <a:rPr lang="en-US" altLang="en-US" dirty="0"/>
              <a:t>When viewed from its right aspect, the atrial septum is composed of </a:t>
            </a:r>
            <a:r>
              <a:rPr lang="en-US" altLang="en-US" dirty="0" err="1"/>
              <a:t>interatrial</a:t>
            </a:r>
            <a:r>
              <a:rPr lang="en-US" altLang="en-US" dirty="0"/>
              <a:t> and </a:t>
            </a:r>
            <a:r>
              <a:rPr lang="en-US" altLang="en-US" dirty="0" err="1"/>
              <a:t>atrioventricular</a:t>
            </a:r>
            <a:r>
              <a:rPr lang="en-US" altLang="en-US" dirty="0"/>
              <a:t> regions.</a:t>
            </a:r>
          </a:p>
          <a:p>
            <a:pPr>
              <a:lnSpc>
                <a:spcPct val="150000"/>
              </a:lnSpc>
            </a:pPr>
            <a:r>
              <a:rPr lang="en-US" altLang="en-US" dirty="0"/>
              <a:t>The </a:t>
            </a:r>
            <a:r>
              <a:rPr lang="en-US" altLang="en-US" dirty="0" err="1"/>
              <a:t>interatrial</a:t>
            </a:r>
            <a:r>
              <a:rPr lang="en-US" altLang="en-US" dirty="0"/>
              <a:t> portion is characterized by the fossa </a:t>
            </a:r>
            <a:r>
              <a:rPr lang="en-US" altLang="en-US" dirty="0" err="1"/>
              <a:t>ovalis</a:t>
            </a:r>
            <a:r>
              <a:rPr lang="en-US" altLang="en-US" dirty="0"/>
              <a:t>, which is the anatomic hallmark of a morphologic right atrium .</a:t>
            </a:r>
          </a:p>
          <a:p>
            <a:pPr>
              <a:lnSpc>
                <a:spcPct val="150000"/>
              </a:lnSpc>
            </a:pPr>
            <a:r>
              <a:rPr lang="en-US" altLang="en-US" dirty="0"/>
              <a:t> Its outer muscular rim is a </a:t>
            </a:r>
            <a:r>
              <a:rPr lang="en-US" altLang="en-US" dirty="0" err="1"/>
              <a:t>horseshoeshaped</a:t>
            </a:r>
            <a:r>
              <a:rPr lang="en-US" altLang="en-US" dirty="0"/>
              <a:t> </a:t>
            </a:r>
            <a:r>
              <a:rPr lang="en-US" altLang="en-US" dirty="0" err="1"/>
              <a:t>limbus</a:t>
            </a:r>
            <a:r>
              <a:rPr lang="en-US" altLang="en-US" dirty="0"/>
              <a:t>, and its central depression is the valve of the fossa </a:t>
            </a:r>
            <a:r>
              <a:rPr lang="en-US" altLang="en-US" dirty="0" err="1"/>
              <a:t>ovalis</a:t>
            </a:r>
            <a:r>
              <a:rPr lang="en-US" altLang="en-US" dirty="0"/>
              <a:t>. </a:t>
            </a:r>
          </a:p>
          <a:p>
            <a:pPr>
              <a:lnSpc>
                <a:spcPct val="90000"/>
              </a:lnSpc>
            </a:pPr>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71781"/>
            <a:ext cx="6781800" cy="558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xmlns="" id="{EE848DA6-3F25-4236-9BBE-9689FF61CD56}"/>
              </a:ext>
            </a:extLst>
          </p:cNvPr>
          <p:cNvSpPr>
            <a:spLocks noGrp="1" noRot="1" noChangeArrowheads="1"/>
          </p:cNvSpPr>
          <p:nvPr>
            <p:ph type="title"/>
          </p:nvPr>
        </p:nvSpPr>
        <p:spPr/>
        <p:txBody>
          <a:bodyPr/>
          <a:lstStyle/>
          <a:p>
            <a:r>
              <a:rPr lang="en-US" altLang="en-US"/>
              <a:t>ATRIAL SEPTUM</a:t>
            </a:r>
          </a:p>
        </p:txBody>
      </p:sp>
      <p:sp>
        <p:nvSpPr>
          <p:cNvPr id="141315" name="Rectangle 3">
            <a:extLst>
              <a:ext uri="{FF2B5EF4-FFF2-40B4-BE49-F238E27FC236}">
                <a16:creationId xmlns:a16="http://schemas.microsoft.com/office/drawing/2014/main" xmlns="" id="{761EEB15-099F-43AB-8B02-CA1C8C36E471}"/>
              </a:ext>
            </a:extLst>
          </p:cNvPr>
          <p:cNvSpPr>
            <a:spLocks noGrp="1" noChangeArrowheads="1"/>
          </p:cNvSpPr>
          <p:nvPr>
            <p:ph idx="1"/>
          </p:nvPr>
        </p:nvSpPr>
        <p:spPr/>
        <p:txBody>
          <a:bodyPr>
            <a:normAutofit lnSpcReduction="10000"/>
          </a:bodyPr>
          <a:lstStyle/>
          <a:p>
            <a:pPr>
              <a:lnSpc>
                <a:spcPct val="150000"/>
              </a:lnSpc>
            </a:pPr>
            <a:r>
              <a:rPr lang="en-US" altLang="en-US" dirty="0"/>
              <a:t>When viewed from its right aspect, the atrial septum is composed of </a:t>
            </a:r>
            <a:r>
              <a:rPr lang="en-US" altLang="en-US" dirty="0" err="1"/>
              <a:t>interatrial</a:t>
            </a:r>
            <a:r>
              <a:rPr lang="en-US" altLang="en-US" dirty="0"/>
              <a:t> and </a:t>
            </a:r>
            <a:r>
              <a:rPr lang="en-US" altLang="en-US" dirty="0" err="1"/>
              <a:t>atrioventricular</a:t>
            </a:r>
            <a:r>
              <a:rPr lang="en-US" altLang="en-US" dirty="0"/>
              <a:t> regions.</a:t>
            </a:r>
          </a:p>
          <a:p>
            <a:pPr>
              <a:lnSpc>
                <a:spcPct val="150000"/>
              </a:lnSpc>
            </a:pPr>
            <a:r>
              <a:rPr lang="en-US" altLang="en-US" dirty="0"/>
              <a:t>The </a:t>
            </a:r>
            <a:r>
              <a:rPr lang="en-US" altLang="en-US" dirty="0" err="1"/>
              <a:t>interatrial</a:t>
            </a:r>
            <a:r>
              <a:rPr lang="en-US" altLang="en-US" dirty="0"/>
              <a:t> portion is characterized by the fossa </a:t>
            </a:r>
            <a:r>
              <a:rPr lang="en-US" altLang="en-US" dirty="0" err="1"/>
              <a:t>ovalis</a:t>
            </a:r>
            <a:r>
              <a:rPr lang="en-US" altLang="en-US" dirty="0"/>
              <a:t>, which is the anatomic hallmark of a morphologic right atrium .</a:t>
            </a:r>
          </a:p>
          <a:p>
            <a:pPr>
              <a:lnSpc>
                <a:spcPct val="150000"/>
              </a:lnSpc>
            </a:pPr>
            <a:r>
              <a:rPr lang="en-US" altLang="en-US" dirty="0"/>
              <a:t> Its outer muscular rim is a </a:t>
            </a:r>
            <a:r>
              <a:rPr lang="en-US" altLang="en-US" dirty="0" err="1"/>
              <a:t>horseshoeshaped</a:t>
            </a:r>
            <a:r>
              <a:rPr lang="en-US" altLang="en-US" dirty="0"/>
              <a:t> </a:t>
            </a:r>
            <a:r>
              <a:rPr lang="en-US" altLang="en-US" dirty="0" err="1"/>
              <a:t>limbus</a:t>
            </a:r>
            <a:r>
              <a:rPr lang="en-US" altLang="en-US" dirty="0"/>
              <a:t>, and its central depression is the valve of the fossa </a:t>
            </a:r>
            <a:r>
              <a:rPr lang="en-US" altLang="en-US" dirty="0" err="1"/>
              <a:t>ovalis</a:t>
            </a:r>
            <a:r>
              <a:rPr lang="en-US" altLang="en-US" dirty="0"/>
              <a:t>. </a:t>
            </a:r>
          </a:p>
          <a:p>
            <a:pPr>
              <a:lnSpc>
                <a:spcPct val="90000"/>
              </a:lnSpc>
            </a:pPr>
            <a:endParaRPr lang="en-US" altLang="en-US" dirty="0"/>
          </a:p>
        </p:txBody>
      </p:sp>
    </p:spTree>
    <p:extLst>
      <p:ext uri="{BB962C8B-B14F-4D97-AF65-F5344CB8AC3E}">
        <p14:creationId xmlns:p14="http://schemas.microsoft.com/office/powerpoint/2010/main" val="6730949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5" name="Rectangle 5">
            <a:extLst>
              <a:ext uri="{FF2B5EF4-FFF2-40B4-BE49-F238E27FC236}">
                <a16:creationId xmlns:a16="http://schemas.microsoft.com/office/drawing/2014/main" xmlns="" id="{9C5C7DDD-3E17-4FC1-86C4-B399572D29C3}"/>
              </a:ext>
            </a:extLst>
          </p:cNvPr>
          <p:cNvSpPr>
            <a:spLocks noGrp="1" noRot="1" noChangeArrowheads="1"/>
          </p:cNvSpPr>
          <p:nvPr>
            <p:ph type="title"/>
          </p:nvPr>
        </p:nvSpPr>
        <p:spPr/>
        <p:txBody>
          <a:bodyPr/>
          <a:lstStyle/>
          <a:p>
            <a:r>
              <a:rPr lang="en-US" altLang="en-US"/>
              <a:t>FORAMEN OVALE</a:t>
            </a:r>
          </a:p>
        </p:txBody>
      </p:sp>
      <p:pic>
        <p:nvPicPr>
          <p:cNvPr id="148484" name="Picture 4" descr="raopen">
            <a:extLst>
              <a:ext uri="{FF2B5EF4-FFF2-40B4-BE49-F238E27FC236}">
                <a16:creationId xmlns:a16="http://schemas.microsoft.com/office/drawing/2014/main" xmlns="" id="{3F921D72-C4E5-4C05-926E-CFC07428DB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905000" y="1981200"/>
            <a:ext cx="5492236" cy="3941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3038" y="838201"/>
            <a:ext cx="6572250" cy="456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95230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xmlns="" id="{26F8F8CF-4572-46C7-BDD3-80449AFC85BE}"/>
              </a:ext>
            </a:extLst>
          </p:cNvPr>
          <p:cNvSpPr>
            <a:spLocks noGrp="1" noRot="1" noChangeArrowheads="1"/>
          </p:cNvSpPr>
          <p:nvPr>
            <p:ph type="title"/>
          </p:nvPr>
        </p:nvSpPr>
        <p:spPr/>
        <p:txBody>
          <a:bodyPr/>
          <a:lstStyle/>
          <a:p>
            <a:endParaRPr lang="en-US" altLang="en-US"/>
          </a:p>
        </p:txBody>
      </p:sp>
      <p:sp>
        <p:nvSpPr>
          <p:cNvPr id="173059" name="Rectangle 3">
            <a:extLst>
              <a:ext uri="{FF2B5EF4-FFF2-40B4-BE49-F238E27FC236}">
                <a16:creationId xmlns:a16="http://schemas.microsoft.com/office/drawing/2014/main" xmlns="" id="{6F57ABB9-B0DB-430B-951E-7B8B68EB05CD}"/>
              </a:ext>
            </a:extLst>
          </p:cNvPr>
          <p:cNvSpPr>
            <a:spLocks noGrp="1" noChangeArrowheads="1"/>
          </p:cNvSpPr>
          <p:nvPr>
            <p:ph idx="1"/>
          </p:nvPr>
        </p:nvSpPr>
        <p:spPr/>
        <p:txBody>
          <a:bodyPr/>
          <a:lstStyle/>
          <a:p>
            <a:r>
              <a:rPr lang="en-US" altLang="en-US"/>
              <a:t>Lower border- line joining lower end of right border to apex beat.</a:t>
            </a:r>
          </a:p>
          <a:p>
            <a:r>
              <a:rPr lang="en-US" altLang="en-US"/>
              <a:t>Left border-line drawn from the apex beat upwards and medially to a point on the lower border of the left second costal cartilage 1.2 cm from sternal margin.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201811"/>
            <a:ext cx="6629400" cy="5554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80074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xmlns="" id="{F2CACDF0-EAA1-47E5-8434-33A1F9641D2E}"/>
              </a:ext>
            </a:extLst>
          </p:cNvPr>
          <p:cNvSpPr>
            <a:spLocks noGrp="1" noRot="1" noChangeArrowheads="1"/>
          </p:cNvSpPr>
          <p:nvPr>
            <p:ph type="title"/>
          </p:nvPr>
        </p:nvSpPr>
        <p:spPr/>
        <p:txBody>
          <a:bodyPr>
            <a:normAutofit/>
          </a:bodyPr>
          <a:lstStyle/>
          <a:p>
            <a:endParaRPr lang="en-US" altLang="en-US" dirty="0"/>
          </a:p>
        </p:txBody>
      </p:sp>
      <p:sp>
        <p:nvSpPr>
          <p:cNvPr id="143363" name="Rectangle 3">
            <a:extLst>
              <a:ext uri="{FF2B5EF4-FFF2-40B4-BE49-F238E27FC236}">
                <a16:creationId xmlns:a16="http://schemas.microsoft.com/office/drawing/2014/main" xmlns="" id="{A4CCDE3A-232A-445F-B322-1732183911CB}"/>
              </a:ext>
            </a:extLst>
          </p:cNvPr>
          <p:cNvSpPr>
            <a:spLocks noGrp="1" noChangeArrowheads="1"/>
          </p:cNvSpPr>
          <p:nvPr>
            <p:ph idx="1"/>
          </p:nvPr>
        </p:nvSpPr>
        <p:spPr>
          <a:xfrm>
            <a:off x="266247" y="1853755"/>
            <a:ext cx="8611506" cy="4521903"/>
          </a:xfrm>
        </p:spPr>
        <p:txBody>
          <a:bodyPr>
            <a:normAutofit fontScale="92500"/>
          </a:bodyPr>
          <a:lstStyle/>
          <a:p>
            <a:pPr>
              <a:lnSpc>
                <a:spcPct val="150000"/>
              </a:lnSpc>
            </a:pPr>
            <a:r>
              <a:rPr lang="en-US" altLang="en-US" sz="2800" dirty="0"/>
              <a:t> </a:t>
            </a:r>
            <a:r>
              <a:rPr lang="en-US" altLang="en-US" sz="2400" dirty="0"/>
              <a:t>The potential </a:t>
            </a:r>
            <a:r>
              <a:rPr lang="en-US" altLang="en-US" sz="2400" dirty="0" err="1"/>
              <a:t>interatrial</a:t>
            </a:r>
            <a:r>
              <a:rPr lang="en-US" altLang="en-US" sz="2400" dirty="0"/>
              <a:t> passageway between the </a:t>
            </a:r>
            <a:r>
              <a:rPr lang="en-US" altLang="en-US" sz="2400" dirty="0" err="1"/>
              <a:t>limbus</a:t>
            </a:r>
            <a:r>
              <a:rPr lang="en-US" altLang="en-US" sz="2400" dirty="0"/>
              <a:t> and the valve </a:t>
            </a:r>
            <a:r>
              <a:rPr lang="en-US" altLang="en-US" sz="2400" dirty="0" smtClean="0"/>
              <a:t>: Foramen of </a:t>
            </a:r>
            <a:r>
              <a:rPr lang="en-US" altLang="en-US" sz="2400" dirty="0" err="1" smtClean="0"/>
              <a:t>ovale</a:t>
            </a:r>
            <a:endParaRPr lang="en-US" altLang="en-US" sz="2400" dirty="0" smtClean="0"/>
          </a:p>
          <a:p>
            <a:pPr>
              <a:lnSpc>
                <a:spcPct val="150000"/>
              </a:lnSpc>
            </a:pPr>
            <a:r>
              <a:rPr lang="en-US" altLang="en-US" sz="2400" dirty="0" smtClean="0"/>
              <a:t>In one-third population FO remains patent</a:t>
            </a:r>
            <a:endParaRPr lang="en-US" altLang="en-US" sz="2400" dirty="0"/>
          </a:p>
          <a:p>
            <a:pPr>
              <a:lnSpc>
                <a:spcPct val="150000"/>
              </a:lnSpc>
            </a:pPr>
            <a:r>
              <a:rPr lang="en-US" altLang="en-US" sz="2400" dirty="0"/>
              <a:t>When viewed from the </a:t>
            </a:r>
            <a:r>
              <a:rPr lang="en-US" altLang="en-US" sz="2400" dirty="0" smtClean="0"/>
              <a:t>LA, </a:t>
            </a:r>
            <a:r>
              <a:rPr lang="en-US" altLang="en-US" sz="2400" dirty="0"/>
              <a:t>the atrial </a:t>
            </a:r>
            <a:r>
              <a:rPr lang="en-US" altLang="en-US" sz="2400" dirty="0" smtClean="0"/>
              <a:t>septum </a:t>
            </a:r>
            <a:r>
              <a:rPr lang="en-US" altLang="en-US" sz="2400" dirty="0"/>
              <a:t>is entirely </a:t>
            </a:r>
            <a:r>
              <a:rPr lang="en-US" altLang="en-US" sz="2400" dirty="0" err="1"/>
              <a:t>interatrial</a:t>
            </a:r>
            <a:r>
              <a:rPr lang="en-US" altLang="en-US" sz="2400" dirty="0"/>
              <a:t> because the </a:t>
            </a:r>
            <a:r>
              <a:rPr lang="en-US" altLang="en-US" sz="2400" dirty="0" err="1"/>
              <a:t>atrioventricular</a:t>
            </a:r>
            <a:r>
              <a:rPr lang="en-US" altLang="en-US" sz="2400" dirty="0"/>
              <a:t> component lies below the mitral </a:t>
            </a:r>
            <a:r>
              <a:rPr lang="en-US" altLang="en-US" sz="2400" dirty="0" smtClean="0"/>
              <a:t>annulus</a:t>
            </a:r>
            <a:endParaRPr lang="en-US" altLang="en-US" sz="2400" dirty="0"/>
          </a:p>
          <a:p>
            <a:pPr>
              <a:lnSpc>
                <a:spcPct val="150000"/>
              </a:lnSpc>
            </a:pPr>
            <a:r>
              <a:rPr lang="en-US" altLang="en-US" sz="2400" dirty="0" err="1"/>
              <a:t>L</a:t>
            </a:r>
            <a:r>
              <a:rPr lang="en-US" altLang="en-US" sz="2400" dirty="0" err="1" smtClean="0"/>
              <a:t>imbus</a:t>
            </a:r>
            <a:r>
              <a:rPr lang="en-US" altLang="en-US" sz="2400" dirty="0" smtClean="0"/>
              <a:t> </a:t>
            </a:r>
            <a:r>
              <a:rPr lang="en-US" altLang="en-US" sz="2400" dirty="0"/>
              <a:t>of the fossa </a:t>
            </a:r>
            <a:r>
              <a:rPr lang="en-US" altLang="en-US" sz="2400" dirty="0" err="1"/>
              <a:t>ovalis</a:t>
            </a:r>
            <a:r>
              <a:rPr lang="en-US" altLang="en-US" sz="2400" dirty="0"/>
              <a:t> is completely covered by its opaque valve and is not directly visible from </a:t>
            </a:r>
            <a:r>
              <a:rPr lang="en-US" altLang="en-US" sz="2400" dirty="0" smtClean="0"/>
              <a:t>LA</a:t>
            </a:r>
            <a:endParaRPr lang="en-US" altLang="en-US" sz="24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IN"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84385" y="2016125"/>
            <a:ext cx="5089556"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48241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30843" y="1981200"/>
            <a:ext cx="4196639"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160073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xmlns="" id="{3431DC5B-2BD8-4A62-ABB8-C5FBCDC87A50}"/>
              </a:ext>
            </a:extLst>
          </p:cNvPr>
          <p:cNvSpPr>
            <a:spLocks noGrp="1" noRot="1" noChangeArrowheads="1"/>
          </p:cNvSpPr>
          <p:nvPr>
            <p:ph type="title"/>
          </p:nvPr>
        </p:nvSpPr>
        <p:spPr>
          <a:xfrm>
            <a:off x="1447800" y="304800"/>
            <a:ext cx="6571343" cy="1049235"/>
          </a:xfrm>
        </p:spPr>
        <p:txBody>
          <a:bodyPr/>
          <a:lstStyle/>
          <a:p>
            <a:endParaRPr lang="en-US" altLang="en-US" dirty="0"/>
          </a:p>
        </p:txBody>
      </p:sp>
      <p:sp>
        <p:nvSpPr>
          <p:cNvPr id="144387" name="Rectangle 3">
            <a:extLst>
              <a:ext uri="{FF2B5EF4-FFF2-40B4-BE49-F238E27FC236}">
                <a16:creationId xmlns:a16="http://schemas.microsoft.com/office/drawing/2014/main" xmlns="" id="{70151064-362A-49CB-B8D8-A842580A0BA7}"/>
              </a:ext>
            </a:extLst>
          </p:cNvPr>
          <p:cNvSpPr>
            <a:spLocks noGrp="1" noChangeArrowheads="1"/>
          </p:cNvSpPr>
          <p:nvPr>
            <p:ph idx="1"/>
          </p:nvPr>
        </p:nvSpPr>
        <p:spPr>
          <a:xfrm>
            <a:off x="381000" y="1828800"/>
            <a:ext cx="8421081" cy="5158341"/>
          </a:xfrm>
        </p:spPr>
        <p:txBody>
          <a:bodyPr>
            <a:normAutofit/>
          </a:bodyPr>
          <a:lstStyle/>
          <a:p>
            <a:r>
              <a:rPr lang="en-US" altLang="en-US" sz="2400" dirty="0"/>
              <a:t>The </a:t>
            </a:r>
            <a:r>
              <a:rPr lang="en-US" altLang="en-US" sz="2400" dirty="0" err="1"/>
              <a:t>atrioventricular</a:t>
            </a:r>
            <a:r>
              <a:rPr lang="en-US" altLang="en-US" sz="2400" dirty="0"/>
              <a:t> (AV) portion of the atrial septum is made of major muscular and minor membranous components and separates the right atrium from the left ventricle. </a:t>
            </a:r>
          </a:p>
          <a:p>
            <a:r>
              <a:rPr lang="en-US" altLang="en-US" sz="2400" i="1" dirty="0"/>
              <a:t>This explains why there is a potential for left-</a:t>
            </a:r>
            <a:r>
              <a:rPr lang="en-US" altLang="en-US" sz="2400" i="1" dirty="0" err="1"/>
              <a:t>ventricularto</a:t>
            </a:r>
            <a:r>
              <a:rPr lang="en-US" altLang="en-US" sz="2400" i="1" dirty="0"/>
              <a:t>-right-atrial shunts</a:t>
            </a:r>
            <a:r>
              <a:rPr lang="en-US" altLang="en-US" sz="2400" dirty="0"/>
              <a:t>.</a:t>
            </a:r>
          </a:p>
          <a:p>
            <a:r>
              <a:rPr lang="en-US" altLang="en-US" sz="2400" dirty="0"/>
              <a:t> </a:t>
            </a:r>
            <a:r>
              <a:rPr lang="en-US" altLang="en-US" sz="2400" i="1" dirty="0"/>
              <a:t>The AV septum corresponds roughly to the triangle of Koch (see</a:t>
            </a:r>
            <a:r>
              <a:rPr lang="en-US" altLang="en-US" sz="2400" dirty="0"/>
              <a:t> </a:t>
            </a:r>
            <a:r>
              <a:rPr lang="en-US" altLang="en-US" sz="2400" i="1" dirty="0"/>
              <a:t>an important anatomic surgical landmark because it contains the </a:t>
            </a:r>
            <a:r>
              <a:rPr lang="en-US" altLang="en-US" sz="2400" i="1" dirty="0" smtClean="0"/>
              <a:t>AV node </a:t>
            </a:r>
            <a:r>
              <a:rPr lang="en-US" altLang="en-US" sz="2400" i="1" dirty="0"/>
              <a:t>and proximal portion of the AV (His) bundle. </a:t>
            </a:r>
          </a:p>
          <a:p>
            <a:pPr>
              <a:buFont typeface="Wingdings" panose="05000000000000000000" pitchFamily="2" charset="2"/>
              <a:buNone/>
            </a:pPr>
            <a:endParaRPr lang="en-US" altLang="en-US" sz="28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xmlns="" id="{8891851A-FF90-45AA-A1A8-2902D878F3A8}"/>
              </a:ext>
            </a:extLst>
          </p:cNvPr>
          <p:cNvSpPr>
            <a:spLocks noGrp="1" noRot="1" noChangeArrowheads="1"/>
          </p:cNvSpPr>
          <p:nvPr>
            <p:ph type="title"/>
          </p:nvPr>
        </p:nvSpPr>
        <p:spPr/>
        <p:txBody>
          <a:bodyPr>
            <a:normAutofit/>
          </a:bodyPr>
          <a:lstStyle/>
          <a:p>
            <a:endParaRPr lang="en-US" altLang="en-US" dirty="0"/>
          </a:p>
        </p:txBody>
      </p:sp>
      <p:sp>
        <p:nvSpPr>
          <p:cNvPr id="145411" name="Rectangle 3">
            <a:extLst>
              <a:ext uri="{FF2B5EF4-FFF2-40B4-BE49-F238E27FC236}">
                <a16:creationId xmlns:a16="http://schemas.microsoft.com/office/drawing/2014/main" xmlns="" id="{8AE153CB-7E21-443F-979D-E163C6AD0D00}"/>
              </a:ext>
            </a:extLst>
          </p:cNvPr>
          <p:cNvSpPr>
            <a:spLocks noGrp="1" noChangeArrowheads="1"/>
          </p:cNvSpPr>
          <p:nvPr>
            <p:ph idx="1"/>
          </p:nvPr>
        </p:nvSpPr>
        <p:spPr/>
        <p:txBody>
          <a:bodyPr/>
          <a:lstStyle/>
          <a:p>
            <a:r>
              <a:rPr lang="en-US" altLang="en-US" i="1"/>
              <a:t>Thus, during tricuspid annuloplasty procedures and patch closures of membranous ventricular septal defects, care must be taken to avoid injury to the conduction system</a:t>
            </a:r>
            <a:r>
              <a:rPr lang="en-US" altLang="en-US"/>
              <a:t>.</a:t>
            </a:r>
          </a:p>
          <a:p>
            <a:r>
              <a:rPr lang="en-US" altLang="en-US"/>
              <a:t> The muscular component of the AV septum is interposed between the membranous septum anteriorly and the internal cardiac crux posteriorly</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xmlns="" id="{4EDED3EE-A59E-4764-A2D3-2412665CC35E}"/>
              </a:ext>
            </a:extLst>
          </p:cNvPr>
          <p:cNvSpPr>
            <a:spLocks noGrp="1" noRot="1" noChangeArrowheads="1"/>
          </p:cNvSpPr>
          <p:nvPr>
            <p:ph type="title"/>
          </p:nvPr>
        </p:nvSpPr>
        <p:spPr/>
        <p:txBody>
          <a:bodyPr/>
          <a:lstStyle/>
          <a:p>
            <a:endParaRPr lang="en-US" altLang="en-US" dirty="0"/>
          </a:p>
        </p:txBody>
      </p:sp>
      <p:sp>
        <p:nvSpPr>
          <p:cNvPr id="146435" name="Rectangle 3">
            <a:extLst>
              <a:ext uri="{FF2B5EF4-FFF2-40B4-BE49-F238E27FC236}">
                <a16:creationId xmlns:a16="http://schemas.microsoft.com/office/drawing/2014/main" xmlns="" id="{AE342374-95BA-4756-BD5A-AE36304DDDCC}"/>
              </a:ext>
            </a:extLst>
          </p:cNvPr>
          <p:cNvSpPr>
            <a:spLocks noGrp="1" noChangeArrowheads="1"/>
          </p:cNvSpPr>
          <p:nvPr>
            <p:ph idx="1"/>
          </p:nvPr>
        </p:nvSpPr>
        <p:spPr>
          <a:xfrm>
            <a:off x="0" y="1853755"/>
            <a:ext cx="9221607" cy="4842267"/>
          </a:xfrm>
        </p:spPr>
        <p:txBody>
          <a:bodyPr>
            <a:normAutofit/>
          </a:bodyPr>
          <a:lstStyle/>
          <a:p>
            <a:pPr>
              <a:lnSpc>
                <a:spcPct val="150000"/>
              </a:lnSpc>
            </a:pPr>
            <a:r>
              <a:rPr lang="en-US" altLang="en-US" dirty="0"/>
              <a:t>A prominent internal muscle ridge, the crista </a:t>
            </a:r>
            <a:r>
              <a:rPr lang="en-US" altLang="en-US" dirty="0" err="1" smtClean="0"/>
              <a:t>terminalis</a:t>
            </a:r>
            <a:r>
              <a:rPr lang="en-US" altLang="en-US" dirty="0" smtClean="0"/>
              <a:t>, </a:t>
            </a:r>
            <a:r>
              <a:rPr lang="en-US" altLang="en-US" dirty="0"/>
              <a:t>separates the right atrial free wall into a smooth-walled posterior region that receives the venae </a:t>
            </a:r>
            <a:r>
              <a:rPr lang="en-US" altLang="en-US" dirty="0" err="1"/>
              <a:t>cavae</a:t>
            </a:r>
            <a:r>
              <a:rPr lang="en-US" altLang="en-US" dirty="0"/>
              <a:t> and coronary sinus and a muscular anterior region that is lined by parallel </a:t>
            </a:r>
            <a:r>
              <a:rPr lang="en-US" altLang="en-US" dirty="0" err="1"/>
              <a:t>pectinate</a:t>
            </a:r>
            <a:r>
              <a:rPr lang="en-US" altLang="en-US" dirty="0"/>
              <a:t> muscles and from which the right atrial appendage emanates. (</a:t>
            </a:r>
            <a:r>
              <a:rPr lang="en-US" altLang="en-US" i="1" dirty="0" err="1"/>
              <a:t>Pectinatus</a:t>
            </a:r>
            <a:r>
              <a:rPr lang="en-US" altLang="en-US" dirty="0"/>
              <a:t> = comb)</a:t>
            </a:r>
          </a:p>
          <a:p>
            <a:pPr>
              <a:lnSpc>
                <a:spcPct val="150000"/>
              </a:lnSpc>
            </a:pPr>
            <a:r>
              <a:rPr lang="en-US" altLang="en-US" dirty="0"/>
              <a:t> </a:t>
            </a:r>
            <a:r>
              <a:rPr lang="en-US" altLang="en-US" dirty="0" err="1"/>
              <a:t>pectinate</a:t>
            </a:r>
            <a:r>
              <a:rPr lang="en-US" altLang="en-US" dirty="0"/>
              <a:t> muscles and crista </a:t>
            </a:r>
            <a:r>
              <a:rPr lang="en-US" altLang="en-US" dirty="0" err="1"/>
              <a:t>terminalis</a:t>
            </a:r>
            <a:r>
              <a:rPr lang="en-US" altLang="en-US" dirty="0"/>
              <a:t> resemble the teeth and backbone of a comb, respectively.</a:t>
            </a:r>
          </a:p>
          <a:p>
            <a:pPr>
              <a:lnSpc>
                <a:spcPct val="150000"/>
              </a:lnSpc>
            </a:pPr>
            <a:r>
              <a:rPr lang="en-US" altLang="en-US" dirty="0"/>
              <a:t>The right atrial appendage abuts the right aortic sinus and overlies the proximal right coronary artery. </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1" name="Rectangle 5">
            <a:extLst>
              <a:ext uri="{FF2B5EF4-FFF2-40B4-BE49-F238E27FC236}">
                <a16:creationId xmlns:a16="http://schemas.microsoft.com/office/drawing/2014/main" xmlns="" id="{34502B71-7FC7-4853-AAED-392E18808A41}"/>
              </a:ext>
            </a:extLst>
          </p:cNvPr>
          <p:cNvSpPr>
            <a:spLocks noGrp="1" noRot="1" noChangeArrowheads="1"/>
          </p:cNvSpPr>
          <p:nvPr>
            <p:ph type="title"/>
          </p:nvPr>
        </p:nvSpPr>
        <p:spPr/>
        <p:txBody>
          <a:bodyPr/>
          <a:lstStyle/>
          <a:p>
            <a:r>
              <a:rPr lang="en-US" altLang="en-US" dirty="0" smtClean="0"/>
              <a:t> </a:t>
            </a:r>
            <a:endParaRPr lang="en-US" altLang="en-US" dirty="0"/>
          </a:p>
        </p:txBody>
      </p:sp>
      <p:pic>
        <p:nvPicPr>
          <p:cNvPr id="147460" name="Picture 4" descr="raappendage">
            <a:extLst>
              <a:ext uri="{FF2B5EF4-FFF2-40B4-BE49-F238E27FC236}">
                <a16:creationId xmlns:a16="http://schemas.microsoft.com/office/drawing/2014/main" xmlns="" id="{CDA9BACC-6565-40C6-A624-6764B8040C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38400" y="685800"/>
            <a:ext cx="4495800" cy="544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536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38599"/>
          <a:stretch/>
        </p:blipFill>
        <p:spPr bwMode="auto">
          <a:xfrm>
            <a:off x="1662818" y="2016125"/>
            <a:ext cx="3765525"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75046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xmlns="" id="{870FD1A5-B122-4E3D-BAF4-2A6947B432BB}"/>
              </a:ext>
            </a:extLst>
          </p:cNvPr>
          <p:cNvSpPr>
            <a:spLocks noGrp="1" noRot="1" noChangeArrowheads="1"/>
          </p:cNvSpPr>
          <p:nvPr>
            <p:ph type="title"/>
          </p:nvPr>
        </p:nvSpPr>
        <p:spPr/>
        <p:txBody>
          <a:bodyPr/>
          <a:lstStyle/>
          <a:p>
            <a:endParaRPr lang="en-US" altLang="en-US"/>
          </a:p>
        </p:txBody>
      </p:sp>
      <p:sp>
        <p:nvSpPr>
          <p:cNvPr id="151555" name="Rectangle 3">
            <a:extLst>
              <a:ext uri="{FF2B5EF4-FFF2-40B4-BE49-F238E27FC236}">
                <a16:creationId xmlns:a16="http://schemas.microsoft.com/office/drawing/2014/main" xmlns="" id="{82480828-D7D2-47CA-BE3F-A7F8B054A876}"/>
              </a:ext>
            </a:extLst>
          </p:cNvPr>
          <p:cNvSpPr>
            <a:spLocks noGrp="1" noChangeArrowheads="1"/>
          </p:cNvSpPr>
          <p:nvPr>
            <p:ph idx="1"/>
          </p:nvPr>
        </p:nvSpPr>
        <p:spPr/>
        <p:txBody>
          <a:bodyPr/>
          <a:lstStyle/>
          <a:p>
            <a:r>
              <a:rPr lang="en-US" altLang="en-US"/>
              <a:t> </a:t>
            </a:r>
            <a:r>
              <a:rPr lang="en-US" altLang="en-US" i="1"/>
              <a:t>The atrial lead of a dual-chamber pacemaker is normally positioned within the trabeculations of the right atrial appendage.</a:t>
            </a:r>
          </a:p>
          <a:p>
            <a:r>
              <a:rPr lang="en-US" altLang="en-US" i="1"/>
              <a:t>The right atrial free wall is paper-thin between pectinate muscles and therefore can be perforated easily by stiff catheters</a:t>
            </a:r>
            <a:r>
              <a:rPr lang="en-US" altLang="en-US"/>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xmlns="" id="{43601915-0E88-4C16-AB11-518AF7D0D6CF}"/>
              </a:ext>
            </a:extLst>
          </p:cNvPr>
          <p:cNvSpPr>
            <a:spLocks noGrp="1" noRot="1" noChangeArrowheads="1"/>
          </p:cNvSpPr>
          <p:nvPr>
            <p:ph type="title"/>
          </p:nvPr>
        </p:nvSpPr>
        <p:spPr/>
        <p:txBody>
          <a:bodyPr/>
          <a:lstStyle/>
          <a:p>
            <a:pPr>
              <a:buFont typeface="Wingdings" panose="05000000000000000000" pitchFamily="2" charset="2"/>
              <a:buNone/>
            </a:pPr>
            <a:r>
              <a:rPr lang="en-US" altLang="en-US"/>
              <a:t>COMPONENT PARTS</a:t>
            </a:r>
          </a:p>
        </p:txBody>
      </p:sp>
      <p:sp>
        <p:nvSpPr>
          <p:cNvPr id="9219" name="Rectangle 3">
            <a:extLst>
              <a:ext uri="{FF2B5EF4-FFF2-40B4-BE49-F238E27FC236}">
                <a16:creationId xmlns:a16="http://schemas.microsoft.com/office/drawing/2014/main" xmlns="" id="{2EBC8DA9-1B6D-4975-9625-3DD7A3C9E560}"/>
              </a:ext>
            </a:extLst>
          </p:cNvPr>
          <p:cNvSpPr>
            <a:spLocks noGrp="1" noChangeArrowheads="1"/>
          </p:cNvSpPr>
          <p:nvPr>
            <p:ph idx="1"/>
          </p:nvPr>
        </p:nvSpPr>
        <p:spPr/>
        <p:txBody>
          <a:bodyPr/>
          <a:lstStyle/>
          <a:p>
            <a:r>
              <a:rPr lang="en-US" altLang="en-US"/>
              <a:t>Heart-Subdivided by septa into right and left halves, and a constriction subdivides each half of the organ into two cavities, the upper cavity being called the </a:t>
            </a:r>
            <a:r>
              <a:rPr lang="en-US" altLang="en-US" b="1"/>
              <a:t>atrium,</a:t>
            </a:r>
            <a:r>
              <a:rPr lang="en-US" altLang="en-US"/>
              <a:t> the lower the </a:t>
            </a:r>
            <a:r>
              <a:rPr lang="en-US" altLang="en-US" b="1"/>
              <a:t>ventricle.</a:t>
            </a:r>
            <a:r>
              <a:rPr lang="en-US" altLang="en-US"/>
              <a:t> </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4444"/>
          <a:stretch/>
        </p:blipFill>
        <p:spPr bwMode="auto">
          <a:xfrm>
            <a:off x="-38100" y="914400"/>
            <a:ext cx="91440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xmlns="" id="{1E2D1E50-C878-4956-994C-2E652CBFAF34}"/>
              </a:ext>
            </a:extLst>
          </p:cNvPr>
          <p:cNvSpPr>
            <a:spLocks noGrp="1" noRot="1" noChangeArrowheads="1"/>
          </p:cNvSpPr>
          <p:nvPr>
            <p:ph type="title"/>
          </p:nvPr>
        </p:nvSpPr>
        <p:spPr/>
        <p:txBody>
          <a:bodyPr/>
          <a:lstStyle/>
          <a:p>
            <a:endParaRPr lang="en-US" altLang="en-US" dirty="0"/>
          </a:p>
        </p:txBody>
      </p:sp>
      <p:sp>
        <p:nvSpPr>
          <p:cNvPr id="152579" name="Rectangle 3">
            <a:extLst>
              <a:ext uri="{FF2B5EF4-FFF2-40B4-BE49-F238E27FC236}">
                <a16:creationId xmlns:a16="http://schemas.microsoft.com/office/drawing/2014/main" xmlns="" id="{D5F90EF1-BF17-477B-A829-757E55401E36}"/>
              </a:ext>
            </a:extLst>
          </p:cNvPr>
          <p:cNvSpPr>
            <a:spLocks noGrp="1" noChangeArrowheads="1"/>
          </p:cNvSpPr>
          <p:nvPr>
            <p:ph idx="1"/>
          </p:nvPr>
        </p:nvSpPr>
        <p:spPr/>
        <p:txBody>
          <a:bodyPr/>
          <a:lstStyle/>
          <a:p>
            <a:pPr>
              <a:lnSpc>
                <a:spcPct val="90000"/>
              </a:lnSpc>
            </a:pPr>
            <a:r>
              <a:rPr lang="en-US" altLang="en-US" i="1"/>
              <a:t>Thus transseptal cardiac catheterization is more easily accomplished via the IVC, whereas instrumentation of the right ventricular apex (e.g., placement of an ICD or ventricular pacemaker lead) is more easily accomplished via the SVC</a:t>
            </a:r>
            <a:r>
              <a:rPr lang="en-US" altLang="en-US"/>
              <a:t>.</a:t>
            </a:r>
          </a:p>
          <a:p>
            <a:pPr>
              <a:lnSpc>
                <a:spcPct val="90000"/>
              </a:lnSpc>
            </a:pPr>
            <a:r>
              <a:rPr lang="en-US" altLang="en-US"/>
              <a:t> Inferior vena caval blood flow is directed by the eustachian valve toward the foramen ovale, and superior vena caval blood is directed toward the tricuspid valve.  </a:t>
            </a:r>
          </a:p>
          <a:p>
            <a:pPr>
              <a:lnSpc>
                <a:spcPct val="90000"/>
              </a:lnSpc>
            </a:pPr>
            <a:endParaRPr lang="en-US" alt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xmlns="" id="{7A7BD523-9A40-432B-A569-D854BA2AFAA6}"/>
              </a:ext>
            </a:extLst>
          </p:cNvPr>
          <p:cNvSpPr>
            <a:spLocks noGrp="1" noRot="1" noChangeArrowheads="1"/>
          </p:cNvSpPr>
          <p:nvPr>
            <p:ph type="title"/>
          </p:nvPr>
        </p:nvSpPr>
        <p:spPr/>
        <p:txBody>
          <a:bodyPr/>
          <a:lstStyle/>
          <a:p>
            <a:r>
              <a:rPr lang="en-US" altLang="en-US"/>
              <a:t>LEFT ATRIUM</a:t>
            </a:r>
          </a:p>
        </p:txBody>
      </p:sp>
      <p:sp>
        <p:nvSpPr>
          <p:cNvPr id="153603" name="Rectangle 3">
            <a:extLst>
              <a:ext uri="{FF2B5EF4-FFF2-40B4-BE49-F238E27FC236}">
                <a16:creationId xmlns:a16="http://schemas.microsoft.com/office/drawing/2014/main" xmlns="" id="{12617398-FF1F-4041-A4E4-C82C60511F5F}"/>
              </a:ext>
            </a:extLst>
          </p:cNvPr>
          <p:cNvSpPr>
            <a:spLocks noGrp="1" noChangeArrowheads="1"/>
          </p:cNvSpPr>
          <p:nvPr>
            <p:ph idx="1"/>
          </p:nvPr>
        </p:nvSpPr>
        <p:spPr/>
        <p:txBody>
          <a:bodyPr>
            <a:normAutofit fontScale="77500" lnSpcReduction="20000"/>
          </a:bodyPr>
          <a:lstStyle/>
          <a:p>
            <a:pPr>
              <a:lnSpc>
                <a:spcPct val="90000"/>
              </a:lnSpc>
            </a:pPr>
            <a:r>
              <a:rPr lang="en-US" altLang="en-US" sz="2800"/>
              <a:t>The pulmonary vein orifices lie on the posterolateral (left pulmonary veins) and posteromedial (right pulmonary veins) aspects of the left atrial cavity. </a:t>
            </a:r>
          </a:p>
          <a:p>
            <a:pPr>
              <a:lnSpc>
                <a:spcPct val="90000"/>
              </a:lnSpc>
            </a:pPr>
            <a:r>
              <a:rPr lang="en-US" altLang="en-US" sz="2800"/>
              <a:t>The left and right upper pulmonary veins are directed anterosuperiorly, whereas the lower veins enter the left atrium nearly perpendicular to the posterior atrial wall1</a:t>
            </a:r>
          </a:p>
          <a:p>
            <a:pPr>
              <a:lnSpc>
                <a:spcPct val="90000"/>
              </a:lnSpc>
            </a:pPr>
            <a:r>
              <a:rPr lang="en-US" altLang="en-US" sz="2800"/>
              <a:t>. </a:t>
            </a:r>
            <a:r>
              <a:rPr lang="en-US" altLang="en-US" sz="2800" i="1"/>
              <a:t>Left atrial muscle extends some distance within the pulmonary veins. The resultant cuff of muscle acts as a sphincter during atrial systole and can be the source of focal atrial fibrillation that is amenable to catheter ablation.</a:t>
            </a:r>
            <a:r>
              <a:rPr lang="en-US" altLang="en-US" sz="2800"/>
              <a:t>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3" name="Rectangle 5">
            <a:extLst>
              <a:ext uri="{FF2B5EF4-FFF2-40B4-BE49-F238E27FC236}">
                <a16:creationId xmlns:a16="http://schemas.microsoft.com/office/drawing/2014/main" xmlns="" id="{BB141978-558A-41B0-84E8-53E2896FE535}"/>
              </a:ext>
            </a:extLst>
          </p:cNvPr>
          <p:cNvSpPr>
            <a:spLocks noGrp="1" noRot="1" noChangeArrowheads="1"/>
          </p:cNvSpPr>
          <p:nvPr>
            <p:ph type="title"/>
          </p:nvPr>
        </p:nvSpPr>
        <p:spPr/>
        <p:txBody>
          <a:bodyPr/>
          <a:lstStyle/>
          <a:p>
            <a:r>
              <a:rPr lang="en-US" altLang="en-US"/>
              <a:t>LEFT ATRIUM</a:t>
            </a:r>
          </a:p>
        </p:txBody>
      </p:sp>
      <p:pic>
        <p:nvPicPr>
          <p:cNvPr id="160772" name="Picture 4" descr="atrialapp">
            <a:extLst>
              <a:ext uri="{FF2B5EF4-FFF2-40B4-BE49-F238E27FC236}">
                <a16:creationId xmlns:a16="http://schemas.microsoft.com/office/drawing/2014/main" xmlns="" id="{8BC595D9-FA8A-4827-828E-DBA50D565C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143000"/>
            <a:ext cx="8229600" cy="5105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xmlns="" id="{7A405E44-CDF7-4E67-86AC-0FE1DC2F9C38}"/>
              </a:ext>
            </a:extLst>
          </p:cNvPr>
          <p:cNvSpPr>
            <a:spLocks noGrp="1" noRot="1" noChangeArrowheads="1"/>
          </p:cNvSpPr>
          <p:nvPr>
            <p:ph type="title"/>
          </p:nvPr>
        </p:nvSpPr>
        <p:spPr/>
        <p:txBody>
          <a:bodyPr/>
          <a:lstStyle/>
          <a:p>
            <a:endParaRPr lang="en-US" altLang="en-US" dirty="0"/>
          </a:p>
        </p:txBody>
      </p:sp>
      <p:sp>
        <p:nvSpPr>
          <p:cNvPr id="154627" name="Rectangle 3">
            <a:extLst>
              <a:ext uri="{FF2B5EF4-FFF2-40B4-BE49-F238E27FC236}">
                <a16:creationId xmlns:a16="http://schemas.microsoft.com/office/drawing/2014/main" xmlns="" id="{94FCD1AF-5FD8-43C0-8239-A98836A6A22A}"/>
              </a:ext>
            </a:extLst>
          </p:cNvPr>
          <p:cNvSpPr>
            <a:spLocks noGrp="1" noChangeArrowheads="1"/>
          </p:cNvSpPr>
          <p:nvPr>
            <p:ph idx="1"/>
          </p:nvPr>
        </p:nvSpPr>
        <p:spPr/>
        <p:txBody>
          <a:bodyPr>
            <a:normAutofit fontScale="77500" lnSpcReduction="20000"/>
          </a:bodyPr>
          <a:lstStyle/>
          <a:p>
            <a:r>
              <a:rPr lang="en-US" altLang="en-US" sz="2800"/>
              <a:t>The atrial appendage arises anterolaterally and lies in the left atrioventricular groove atop the proximal portion of the left circumflex coronary artery and, in some individuals, the left main coronary artery.  </a:t>
            </a:r>
          </a:p>
          <a:p>
            <a:r>
              <a:rPr lang="en-US" altLang="en-US" sz="2800"/>
              <a:t>The left atrial appendage is smaller, more tortuous, and less pyramidal than its right atrial counterpart.</a:t>
            </a:r>
          </a:p>
          <a:p>
            <a:r>
              <a:rPr lang="en-US" altLang="en-US" sz="2800"/>
              <a:t> At least 80 percent are multilobed (up to four lobes, but the most frequent finding is two lobes)</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xmlns="" id="{139BCFC9-01F8-4E8A-8734-B86369FC3CEB}"/>
              </a:ext>
            </a:extLst>
          </p:cNvPr>
          <p:cNvSpPr>
            <a:spLocks noGrp="1" noRot="1" noChangeArrowheads="1"/>
          </p:cNvSpPr>
          <p:nvPr>
            <p:ph type="title"/>
          </p:nvPr>
        </p:nvSpPr>
        <p:spPr/>
        <p:txBody>
          <a:bodyPr/>
          <a:lstStyle/>
          <a:p>
            <a:endParaRPr lang="en-US" altLang="en-US"/>
          </a:p>
        </p:txBody>
      </p:sp>
      <p:sp>
        <p:nvSpPr>
          <p:cNvPr id="155651" name="Rectangle 3">
            <a:extLst>
              <a:ext uri="{FF2B5EF4-FFF2-40B4-BE49-F238E27FC236}">
                <a16:creationId xmlns:a16="http://schemas.microsoft.com/office/drawing/2014/main" xmlns="" id="{D574E2EB-CEDD-4F36-992F-8CC51DBFC848}"/>
              </a:ext>
            </a:extLst>
          </p:cNvPr>
          <p:cNvSpPr>
            <a:spLocks noGrp="1" noChangeArrowheads="1"/>
          </p:cNvSpPr>
          <p:nvPr>
            <p:ph idx="1"/>
          </p:nvPr>
        </p:nvSpPr>
        <p:spPr/>
        <p:txBody>
          <a:bodyPr/>
          <a:lstStyle/>
          <a:p>
            <a:r>
              <a:rPr lang="en-US" altLang="en-US"/>
              <a:t>In contrast to the right atrial free wall, the left has no crista terminalis and no pectinate muscles outside its appendage.</a:t>
            </a:r>
          </a:p>
          <a:p>
            <a:r>
              <a:rPr lang="en-US" altLang="en-US"/>
              <a:t> </a:t>
            </a:r>
            <a:r>
              <a:rPr lang="en-US" altLang="en-US" i="1"/>
              <a:t>A thorough appreciation of the variations in normal left atrial appendage morphology has become important because a thrombus can be missed if all lobes in the appendage are not visualized</a:t>
            </a:r>
            <a:r>
              <a:rPr lang="en-US" altLang="en-US"/>
              <a:t>. </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3038" y="2396620"/>
            <a:ext cx="6572250" cy="2688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721240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xmlns="" id="{B2A87CB2-6404-40E5-BF59-0FE128CA304F}"/>
              </a:ext>
            </a:extLst>
          </p:cNvPr>
          <p:cNvSpPr>
            <a:spLocks noGrp="1" noRot="1" noChangeArrowheads="1"/>
          </p:cNvSpPr>
          <p:nvPr>
            <p:ph type="title"/>
          </p:nvPr>
        </p:nvSpPr>
        <p:spPr/>
        <p:txBody>
          <a:bodyPr>
            <a:normAutofit/>
          </a:bodyPr>
          <a:lstStyle/>
          <a:p>
            <a:r>
              <a:rPr lang="en-US" altLang="en-US" dirty="0"/>
              <a:t>CARDIAC CONDUCTION SYSTEM</a:t>
            </a:r>
          </a:p>
        </p:txBody>
      </p:sp>
      <p:sp>
        <p:nvSpPr>
          <p:cNvPr id="156675" name="Rectangle 3">
            <a:extLst>
              <a:ext uri="{FF2B5EF4-FFF2-40B4-BE49-F238E27FC236}">
                <a16:creationId xmlns:a16="http://schemas.microsoft.com/office/drawing/2014/main" xmlns="" id="{DC7593F8-5CBD-400A-A8DB-687E61CE03A8}"/>
              </a:ext>
            </a:extLst>
          </p:cNvPr>
          <p:cNvSpPr>
            <a:spLocks noGrp="1" noChangeArrowheads="1"/>
          </p:cNvSpPr>
          <p:nvPr>
            <p:ph idx="1"/>
          </p:nvPr>
        </p:nvSpPr>
        <p:spPr/>
        <p:txBody>
          <a:bodyPr/>
          <a:lstStyle/>
          <a:p>
            <a:r>
              <a:rPr lang="en-US" altLang="en-US" dirty="0"/>
              <a:t>C</a:t>
            </a:r>
            <a:r>
              <a:rPr lang="en-US" altLang="en-US" dirty="0" smtClean="0"/>
              <a:t>onsists </a:t>
            </a:r>
            <a:r>
              <a:rPr lang="en-US" altLang="en-US" dirty="0"/>
              <a:t>of the </a:t>
            </a:r>
            <a:r>
              <a:rPr lang="en-US" altLang="en-US" dirty="0" smtClean="0"/>
              <a:t>SA </a:t>
            </a:r>
            <a:r>
              <a:rPr lang="en-US" altLang="en-US" dirty="0"/>
              <a:t>node, </a:t>
            </a:r>
            <a:r>
              <a:rPr lang="en-US" altLang="en-US" dirty="0" err="1"/>
              <a:t>internodal</a:t>
            </a:r>
            <a:r>
              <a:rPr lang="en-US" altLang="en-US" dirty="0"/>
              <a:t> tracts, AV node, AV (His) bundle, and right and left bundle branches.</a:t>
            </a:r>
          </a:p>
          <a:p>
            <a:r>
              <a:rPr lang="en-US" altLang="en-US" dirty="0"/>
              <a:t> </a:t>
            </a:r>
            <a:r>
              <a:rPr lang="en-US" altLang="en-US" dirty="0" smtClean="0"/>
              <a:t>SA </a:t>
            </a:r>
            <a:r>
              <a:rPr lang="en-US" altLang="en-US" dirty="0"/>
              <a:t>node is located </a:t>
            </a:r>
            <a:r>
              <a:rPr lang="en-US" altLang="en-US" dirty="0" err="1"/>
              <a:t>subepicardially</a:t>
            </a:r>
            <a:r>
              <a:rPr lang="en-US" altLang="en-US" dirty="0"/>
              <a:t> in the terminal groove, close to the junction between the superior vena cava and right atrium.</a:t>
            </a:r>
          </a:p>
          <a:p>
            <a:r>
              <a:rPr lang="en-US" altLang="en-US" dirty="0"/>
              <a:t> The sinus node artery arises from the right coronary artery in 55 %</a:t>
            </a:r>
            <a:r>
              <a:rPr lang="en-US" altLang="en-US" dirty="0" smtClean="0"/>
              <a:t> </a:t>
            </a:r>
            <a:r>
              <a:rPr lang="en-US" altLang="en-US" dirty="0"/>
              <a:t>of people. </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1" name="Rectangle 5">
            <a:extLst>
              <a:ext uri="{FF2B5EF4-FFF2-40B4-BE49-F238E27FC236}">
                <a16:creationId xmlns:a16="http://schemas.microsoft.com/office/drawing/2014/main" xmlns="" id="{F7BBA535-1055-4A53-B1B5-A95075F71023}"/>
              </a:ext>
            </a:extLst>
          </p:cNvPr>
          <p:cNvSpPr>
            <a:spLocks noGrp="1" noRot="1" noChangeArrowheads="1"/>
          </p:cNvSpPr>
          <p:nvPr>
            <p:ph type="title"/>
          </p:nvPr>
        </p:nvSpPr>
        <p:spPr>
          <a:xfrm>
            <a:off x="457200" y="274638"/>
            <a:ext cx="8229600" cy="1249362"/>
          </a:xfrm>
        </p:spPr>
        <p:txBody>
          <a:bodyPr>
            <a:normAutofit/>
          </a:bodyPr>
          <a:lstStyle/>
          <a:p>
            <a:r>
              <a:rPr lang="en-US" altLang="en-US" dirty="0"/>
              <a:t>CONDUCTION SYSTEM OF HEART</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916781"/>
            <a:ext cx="7239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xmlns="" id="{1CBAEAA6-CCC5-40A2-90F4-410195B79CA8}"/>
              </a:ext>
            </a:extLst>
          </p:cNvPr>
          <p:cNvSpPr>
            <a:spLocks noGrp="1" noRot="1" noChangeArrowheads="1"/>
          </p:cNvSpPr>
          <p:nvPr>
            <p:ph type="title"/>
          </p:nvPr>
        </p:nvSpPr>
        <p:spPr/>
        <p:txBody>
          <a:bodyPr/>
          <a:lstStyle/>
          <a:p>
            <a:endParaRPr lang="en-US" altLang="en-US"/>
          </a:p>
        </p:txBody>
      </p:sp>
      <p:sp>
        <p:nvSpPr>
          <p:cNvPr id="157699" name="Rectangle 3">
            <a:extLst>
              <a:ext uri="{FF2B5EF4-FFF2-40B4-BE49-F238E27FC236}">
                <a16:creationId xmlns:a16="http://schemas.microsoft.com/office/drawing/2014/main" xmlns="" id="{767E4489-E7F1-4A00-8AD9-3A5A13D76F9E}"/>
              </a:ext>
            </a:extLst>
          </p:cNvPr>
          <p:cNvSpPr>
            <a:spLocks noGrp="1" noChangeArrowheads="1"/>
          </p:cNvSpPr>
          <p:nvPr>
            <p:ph idx="1"/>
          </p:nvPr>
        </p:nvSpPr>
        <p:spPr/>
        <p:txBody>
          <a:bodyPr/>
          <a:lstStyle/>
          <a:p>
            <a:r>
              <a:rPr lang="en-US" altLang="en-US"/>
              <a:t>By light microscopy, there are no morphologically distinct conduction pathways between the sinus and AV nodes.</a:t>
            </a:r>
          </a:p>
          <a:p>
            <a:r>
              <a:rPr lang="en-US" altLang="en-US"/>
              <a:t> However, electrophysiologic studies support the concept of </a:t>
            </a:r>
            <a:r>
              <a:rPr lang="en-US" altLang="en-US" b="1"/>
              <a:t>functional</a:t>
            </a:r>
            <a:r>
              <a:rPr lang="en-US" altLang="en-US"/>
              <a:t> preferential pathways that travel along the crista terminalis and atrial septum including the limbus but not the valve of the fossa ovalis. </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xmlns="" id="{E4380529-C82E-4490-8B15-FAA0E5054903}"/>
              </a:ext>
            </a:extLst>
          </p:cNvPr>
          <p:cNvSpPr>
            <a:spLocks noGrp="1" noRot="1" noChangeArrowheads="1"/>
          </p:cNvSpPr>
          <p:nvPr>
            <p:ph type="title"/>
          </p:nvPr>
        </p:nvSpPr>
        <p:spPr/>
        <p:txBody>
          <a:bodyPr/>
          <a:lstStyle/>
          <a:p>
            <a:endParaRPr lang="en-US" altLang="en-US"/>
          </a:p>
        </p:txBody>
      </p:sp>
      <p:sp>
        <p:nvSpPr>
          <p:cNvPr id="158723" name="Rectangle 3">
            <a:extLst>
              <a:ext uri="{FF2B5EF4-FFF2-40B4-BE49-F238E27FC236}">
                <a16:creationId xmlns:a16="http://schemas.microsoft.com/office/drawing/2014/main" xmlns="" id="{E984AE62-F7A5-49AF-AD42-C56E2C7572F3}"/>
              </a:ext>
            </a:extLst>
          </p:cNvPr>
          <p:cNvSpPr>
            <a:spLocks noGrp="1" noChangeArrowheads="1"/>
          </p:cNvSpPr>
          <p:nvPr>
            <p:ph idx="1"/>
          </p:nvPr>
        </p:nvSpPr>
        <p:spPr/>
        <p:txBody>
          <a:bodyPr/>
          <a:lstStyle/>
          <a:p>
            <a:pPr>
              <a:lnSpc>
                <a:spcPct val="90000"/>
              </a:lnSpc>
            </a:pPr>
            <a:r>
              <a:rPr lang="en-US" altLang="en-US" i="1"/>
              <a:t>Internodal conduction disturbances therefore are not expected as a result of transseptal procedures.</a:t>
            </a:r>
          </a:p>
          <a:p>
            <a:pPr>
              <a:lnSpc>
                <a:spcPct val="90000"/>
              </a:lnSpc>
            </a:pPr>
            <a:r>
              <a:rPr lang="en-US" altLang="en-US" i="1"/>
              <a:t> With the Mustard operation for complete TGA, there can be severe disturbance of internodal conduction because the entire septum is resected, and the surgical atriotomy can disrupt the crista terminalis.</a:t>
            </a:r>
          </a:p>
          <a:p>
            <a:pPr>
              <a:lnSpc>
                <a:spcPct val="90000"/>
              </a:lnSpc>
            </a:pPr>
            <a:r>
              <a:rPr lang="en-US" altLang="en-US" i="1"/>
              <a:t>Ventricular preexcitation is most commonly associated with aberrant bypass tracts that span the annulus of the tricuspid or mitral valve</a:t>
            </a:r>
            <a:r>
              <a:rPr lang="en-US" altLang="en-US"/>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7" name="Rectangle 5">
            <a:extLst>
              <a:ext uri="{FF2B5EF4-FFF2-40B4-BE49-F238E27FC236}">
                <a16:creationId xmlns:a16="http://schemas.microsoft.com/office/drawing/2014/main" xmlns="" id="{13C38213-B2A4-4766-BB36-BFE05A428CA5}"/>
              </a:ext>
            </a:extLst>
          </p:cNvPr>
          <p:cNvSpPr>
            <a:spLocks noGrp="1" noRot="1" noChangeArrowheads="1"/>
          </p:cNvSpPr>
          <p:nvPr>
            <p:ph type="title"/>
          </p:nvPr>
        </p:nvSpPr>
        <p:spPr/>
        <p:txBody>
          <a:bodyPr/>
          <a:lstStyle/>
          <a:p>
            <a:r>
              <a:rPr lang="en-US" altLang="en-US"/>
              <a:t>CARDIAC GROOVES</a:t>
            </a:r>
          </a:p>
        </p:txBody>
      </p:sp>
      <p:pic>
        <p:nvPicPr>
          <p:cNvPr id="136196" name="Picture 4">
            <a:extLst>
              <a:ext uri="{FF2B5EF4-FFF2-40B4-BE49-F238E27FC236}">
                <a16:creationId xmlns:a16="http://schemas.microsoft.com/office/drawing/2014/main" xmlns="" id="{E5985ED0-C1D3-4FF0-BF90-E87FE8D4773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009389" y="2016125"/>
            <a:ext cx="5439548" cy="3449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xmlns="" id="{97C1D210-7A61-4C95-B799-22B95A546F95}"/>
              </a:ext>
            </a:extLst>
          </p:cNvPr>
          <p:cNvSpPr>
            <a:spLocks noGrp="1" noRot="1" noChangeArrowheads="1"/>
          </p:cNvSpPr>
          <p:nvPr>
            <p:ph type="title"/>
          </p:nvPr>
        </p:nvSpPr>
        <p:spPr/>
        <p:txBody>
          <a:bodyPr/>
          <a:lstStyle/>
          <a:p>
            <a:endParaRPr lang="en-US" altLang="en-US"/>
          </a:p>
        </p:txBody>
      </p:sp>
      <p:sp>
        <p:nvSpPr>
          <p:cNvPr id="159747" name="Rectangle 3">
            <a:extLst>
              <a:ext uri="{FF2B5EF4-FFF2-40B4-BE49-F238E27FC236}">
                <a16:creationId xmlns:a16="http://schemas.microsoft.com/office/drawing/2014/main" xmlns="" id="{B49CC2C2-6288-4051-BF58-A343BD90C108}"/>
              </a:ext>
            </a:extLst>
          </p:cNvPr>
          <p:cNvSpPr>
            <a:spLocks noGrp="1" noChangeArrowheads="1"/>
          </p:cNvSpPr>
          <p:nvPr>
            <p:ph idx="1"/>
          </p:nvPr>
        </p:nvSpPr>
        <p:spPr/>
        <p:txBody>
          <a:bodyPr>
            <a:normAutofit fontScale="70000" lnSpcReduction="20000"/>
          </a:bodyPr>
          <a:lstStyle/>
          <a:p>
            <a:r>
              <a:rPr lang="en-US" altLang="en-US" sz="2800" dirty="0"/>
              <a:t>The AV node, in contrast to the sinus node, is a </a:t>
            </a:r>
            <a:r>
              <a:rPr lang="en-US" altLang="en-US" sz="2800" dirty="0" err="1"/>
              <a:t>sub</a:t>
            </a:r>
            <a:r>
              <a:rPr lang="en-US" altLang="en-US" sz="2800" i="1" dirty="0" err="1"/>
              <a:t>endo</a:t>
            </a:r>
            <a:r>
              <a:rPr lang="en-US" altLang="en-US" sz="2800" dirty="0" err="1"/>
              <a:t>cardial</a:t>
            </a:r>
            <a:r>
              <a:rPr lang="en-US" altLang="en-US" sz="2800" dirty="0"/>
              <a:t> structure that is located within the triangle of Koch.  </a:t>
            </a:r>
          </a:p>
          <a:p>
            <a:r>
              <a:rPr lang="en-US" altLang="en-US" sz="2800" dirty="0"/>
              <a:t>The triangle of Koch is bordered by the coronary sinus </a:t>
            </a:r>
            <a:r>
              <a:rPr lang="en-US" altLang="en-US" sz="2800" dirty="0" err="1"/>
              <a:t>ostium</a:t>
            </a:r>
            <a:r>
              <a:rPr lang="en-US" altLang="en-US" sz="2800" dirty="0"/>
              <a:t> </a:t>
            </a:r>
            <a:r>
              <a:rPr lang="en-US" altLang="en-US" sz="2800" dirty="0" err="1"/>
              <a:t>posteroinferiorly</a:t>
            </a:r>
            <a:r>
              <a:rPr lang="en-US" altLang="en-US" sz="2800" dirty="0"/>
              <a:t> and the </a:t>
            </a:r>
            <a:r>
              <a:rPr lang="en-US" altLang="en-US" sz="2800" dirty="0" err="1"/>
              <a:t>septal</a:t>
            </a:r>
            <a:r>
              <a:rPr lang="en-US" altLang="en-US" sz="2800" dirty="0"/>
              <a:t> tricuspid annulus anteriorly.</a:t>
            </a:r>
          </a:p>
          <a:p>
            <a:r>
              <a:rPr lang="en-US" altLang="en-US" sz="2800" dirty="0"/>
              <a:t> </a:t>
            </a:r>
            <a:r>
              <a:rPr lang="en-US" altLang="en-US" sz="2800" i="1" dirty="0"/>
              <a:t>Because of its right atrial location near the tricuspid annulus, the AV node is susceptible to injury during tricuspid </a:t>
            </a:r>
            <a:r>
              <a:rPr lang="en-US" altLang="en-US" sz="2800" i="1" dirty="0" err="1"/>
              <a:t>annuloplasty</a:t>
            </a:r>
            <a:r>
              <a:rPr lang="en-US" altLang="en-US" sz="2800" i="1" dirty="0"/>
              <a:t> and during plication procedures for </a:t>
            </a:r>
            <a:r>
              <a:rPr lang="en-US" altLang="en-US" sz="2800" i="1" dirty="0" err="1"/>
              <a:t>Ebstein's</a:t>
            </a:r>
            <a:r>
              <a:rPr lang="en-US" altLang="en-US" sz="2800" i="1" dirty="0"/>
              <a:t> anomaly</a:t>
            </a:r>
            <a:r>
              <a:rPr lang="en-US" altLang="en-US" sz="2800" dirty="0"/>
              <a:t>.</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8100"/>
            <a:ext cx="6705600" cy="600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xmlns="" id="{07ED877F-9FC0-4194-8DE1-A507E3455476}"/>
              </a:ext>
            </a:extLst>
          </p:cNvPr>
          <p:cNvSpPr>
            <a:spLocks noGrp="1" noRot="1" noChangeArrowheads="1"/>
          </p:cNvSpPr>
          <p:nvPr>
            <p:ph type="title"/>
          </p:nvPr>
        </p:nvSpPr>
        <p:spPr/>
        <p:txBody>
          <a:bodyPr/>
          <a:lstStyle/>
          <a:p>
            <a:endParaRPr lang="en-US" altLang="en-US"/>
          </a:p>
        </p:txBody>
      </p:sp>
      <p:sp>
        <p:nvSpPr>
          <p:cNvPr id="162819" name="Rectangle 3">
            <a:extLst>
              <a:ext uri="{FF2B5EF4-FFF2-40B4-BE49-F238E27FC236}">
                <a16:creationId xmlns:a16="http://schemas.microsoft.com/office/drawing/2014/main" xmlns="" id="{800564FF-B390-4BDA-B940-95655A21E40E}"/>
              </a:ext>
            </a:extLst>
          </p:cNvPr>
          <p:cNvSpPr>
            <a:spLocks noGrp="1" noChangeArrowheads="1"/>
          </p:cNvSpPr>
          <p:nvPr>
            <p:ph idx="1"/>
          </p:nvPr>
        </p:nvSpPr>
        <p:spPr/>
        <p:txBody>
          <a:bodyPr>
            <a:normAutofit/>
          </a:bodyPr>
          <a:lstStyle/>
          <a:p>
            <a:pPr>
              <a:lnSpc>
                <a:spcPct val="90000"/>
              </a:lnSpc>
            </a:pPr>
            <a:r>
              <a:rPr lang="en-US" altLang="en-US" dirty="0"/>
              <a:t>The AV (His) bundle arises from the distal portion of the AV node and travels along the ventricular septum adjacent to the membranous septum . </a:t>
            </a:r>
          </a:p>
          <a:p>
            <a:pPr>
              <a:lnSpc>
                <a:spcPct val="90000"/>
              </a:lnSpc>
            </a:pPr>
            <a:r>
              <a:rPr lang="en-US" altLang="en-US" i="1" dirty="0"/>
              <a:t>The AV conduction tissue is generally remote from the defect in the outlet, inlet, and muscular forms of ventricular </a:t>
            </a:r>
            <a:r>
              <a:rPr lang="en-US" altLang="en-US" i="1" dirty="0" err="1"/>
              <a:t>septal</a:t>
            </a:r>
            <a:r>
              <a:rPr lang="en-US" altLang="en-US" i="1" dirty="0"/>
              <a:t> defect but travels along the inferior margin of a membranous ventricular </a:t>
            </a:r>
            <a:r>
              <a:rPr lang="en-US" altLang="en-US" i="1" dirty="0" err="1"/>
              <a:t>septal</a:t>
            </a:r>
            <a:r>
              <a:rPr lang="en-US" altLang="en-US" i="1" dirty="0"/>
              <a:t> defect.</a:t>
            </a:r>
            <a:r>
              <a:rPr lang="en-US" altLang="en-US" dirty="0"/>
              <a:t> </a:t>
            </a:r>
          </a:p>
          <a:p>
            <a:pPr>
              <a:lnSpc>
                <a:spcPct val="90000"/>
              </a:lnSpc>
            </a:pPr>
            <a:r>
              <a:rPr lang="en-US" altLang="en-US" dirty="0"/>
              <a:t>The AV bundle travels through the central fibrous body (right fibrous </a:t>
            </a:r>
            <a:r>
              <a:rPr lang="en-US" altLang="en-US" dirty="0" err="1"/>
              <a:t>trigone</a:t>
            </a:r>
            <a:r>
              <a:rPr lang="en-US" altLang="en-US" dirty="0"/>
              <a:t>) and therefore is closely related to the annuli of the aortic, mitral, and tricuspid valves. </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xmlns="" id="{E2DE13DB-7E32-4B7C-9C7F-7B05D8E3C349}"/>
              </a:ext>
            </a:extLst>
          </p:cNvPr>
          <p:cNvSpPr>
            <a:spLocks noGrp="1" noRot="1" noChangeArrowheads="1"/>
          </p:cNvSpPr>
          <p:nvPr>
            <p:ph type="title"/>
          </p:nvPr>
        </p:nvSpPr>
        <p:spPr/>
        <p:txBody>
          <a:bodyPr/>
          <a:lstStyle/>
          <a:p>
            <a:endParaRPr lang="en-US" altLang="en-US"/>
          </a:p>
        </p:txBody>
      </p:sp>
      <p:sp>
        <p:nvSpPr>
          <p:cNvPr id="163843" name="Rectangle 3">
            <a:extLst>
              <a:ext uri="{FF2B5EF4-FFF2-40B4-BE49-F238E27FC236}">
                <a16:creationId xmlns:a16="http://schemas.microsoft.com/office/drawing/2014/main" xmlns="" id="{FE063DAD-A9A1-4044-9DB4-75E83DCCD30E}"/>
              </a:ext>
            </a:extLst>
          </p:cNvPr>
          <p:cNvSpPr>
            <a:spLocks noGrp="1" noChangeArrowheads="1"/>
          </p:cNvSpPr>
          <p:nvPr>
            <p:ph idx="1"/>
          </p:nvPr>
        </p:nvSpPr>
        <p:spPr/>
        <p:txBody>
          <a:bodyPr/>
          <a:lstStyle/>
          <a:p>
            <a:pPr>
              <a:lnSpc>
                <a:spcPct val="90000"/>
              </a:lnSpc>
            </a:pPr>
            <a:r>
              <a:rPr lang="en-US" altLang="en-US"/>
              <a:t>The right bundle branch emanates from the distal portion of the AV bundle and forms a cord-like structure that travels along the septal and moderator bands toward the anterior tricuspid papillary muscle . </a:t>
            </a:r>
          </a:p>
          <a:p>
            <a:pPr>
              <a:lnSpc>
                <a:spcPct val="90000"/>
              </a:lnSpc>
            </a:pPr>
            <a:r>
              <a:rPr lang="en-US" altLang="en-US"/>
              <a:t>In contrast, the left bundle branch represents a broad fenestrated sheet of subendocardial conduction fibers that spread along the septal surface of the left ventricle. </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xmlns="" id="{32CFBB7B-D0D1-400E-952F-92307C0FA569}"/>
              </a:ext>
            </a:extLst>
          </p:cNvPr>
          <p:cNvSpPr>
            <a:spLocks noGrp="1" noRot="1" noChangeArrowheads="1"/>
          </p:cNvSpPr>
          <p:nvPr>
            <p:ph type="title"/>
          </p:nvPr>
        </p:nvSpPr>
        <p:spPr/>
        <p:txBody>
          <a:bodyPr/>
          <a:lstStyle/>
          <a:p>
            <a:endParaRPr lang="en-US" altLang="en-US"/>
          </a:p>
        </p:txBody>
      </p:sp>
      <p:sp>
        <p:nvSpPr>
          <p:cNvPr id="164867" name="Rectangle 3">
            <a:extLst>
              <a:ext uri="{FF2B5EF4-FFF2-40B4-BE49-F238E27FC236}">
                <a16:creationId xmlns:a16="http://schemas.microsoft.com/office/drawing/2014/main" xmlns="" id="{54146D4F-80E0-45D8-843B-71D945B8ACC5}"/>
              </a:ext>
            </a:extLst>
          </p:cNvPr>
          <p:cNvSpPr>
            <a:spLocks noGrp="1" noChangeArrowheads="1"/>
          </p:cNvSpPr>
          <p:nvPr>
            <p:ph idx="1"/>
          </p:nvPr>
        </p:nvSpPr>
        <p:spPr/>
        <p:txBody>
          <a:bodyPr/>
          <a:lstStyle/>
          <a:p>
            <a:r>
              <a:rPr lang="en-US" altLang="en-US"/>
              <a:t>Left ventricular pseudo-tendons can contain conduction tissue from the left bundle branch. </a:t>
            </a:r>
          </a:p>
          <a:p>
            <a:r>
              <a:rPr lang="en-US" altLang="en-US" i="1"/>
              <a:t>The LBB can be disrupted following surgical myectomy, whereas the RBB can be damaged during percutaneous alcohol septal ablation</a:t>
            </a:r>
            <a:r>
              <a:rPr lang="en-US" altLang="en-US"/>
              <a:t>. </a:t>
            </a:r>
          </a:p>
          <a:p>
            <a:r>
              <a:rPr lang="en-US" altLang="en-US" i="1"/>
              <a:t>Following right ventriculotomy for reconstruction of the RVOT, the ECG shows a pattern of RBBB even though the right bundle is not disrupted</a:t>
            </a:r>
            <a:r>
              <a:rPr lang="en-US" altLang="en-US"/>
              <a:t>.</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xmlns="" id="{5119E691-33FA-4FF9-A0A4-D2672B0D6FEB}"/>
              </a:ext>
            </a:extLst>
          </p:cNvPr>
          <p:cNvSpPr>
            <a:spLocks noGrp="1" noRot="1" noChangeArrowheads="1"/>
          </p:cNvSpPr>
          <p:nvPr>
            <p:ph type="title"/>
          </p:nvPr>
        </p:nvSpPr>
        <p:spPr/>
        <p:txBody>
          <a:bodyPr/>
          <a:lstStyle/>
          <a:p>
            <a:endParaRPr lang="en-US" altLang="en-US"/>
          </a:p>
        </p:txBody>
      </p:sp>
      <p:sp>
        <p:nvSpPr>
          <p:cNvPr id="166915" name="Rectangle 3">
            <a:extLst>
              <a:ext uri="{FF2B5EF4-FFF2-40B4-BE49-F238E27FC236}">
                <a16:creationId xmlns:a16="http://schemas.microsoft.com/office/drawing/2014/main" xmlns="" id="{8952B5F9-11E8-46C4-B262-0A0489311EA6}"/>
              </a:ext>
            </a:extLst>
          </p:cNvPr>
          <p:cNvSpPr>
            <a:spLocks noGrp="1" noChangeArrowheads="1"/>
          </p:cNvSpPr>
          <p:nvPr>
            <p:ph idx="1"/>
          </p:nvPr>
        </p:nvSpPr>
        <p:spPr>
          <a:xfrm>
            <a:off x="2514600" y="3276600"/>
            <a:ext cx="3733800" cy="762000"/>
          </a:xfrm>
        </p:spPr>
        <p:txBody>
          <a:bodyPr/>
          <a:lstStyle/>
          <a:p>
            <a:pPr>
              <a:buFont typeface="Wingdings" panose="05000000000000000000" pitchFamily="2" charset="2"/>
              <a:buNone/>
            </a:pPr>
            <a:r>
              <a:rPr lang="en-US" altLang="en-US"/>
              <a:t>Thank You</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xmlns="" id="{50DCC012-CC51-44FE-92B5-946D04825C58}"/>
              </a:ext>
            </a:extLst>
          </p:cNvPr>
          <p:cNvSpPr>
            <a:spLocks noGrp="1" noRot="1" noChangeArrowheads="1"/>
          </p:cNvSpPr>
          <p:nvPr>
            <p:ph type="title"/>
          </p:nvPr>
        </p:nvSpPr>
        <p:spPr/>
        <p:txBody>
          <a:bodyPr/>
          <a:lstStyle/>
          <a:p>
            <a:endParaRPr lang="en-US" altLang="en-US"/>
          </a:p>
        </p:txBody>
      </p:sp>
      <p:sp>
        <p:nvSpPr>
          <p:cNvPr id="45059" name="Rectangle 3">
            <a:extLst>
              <a:ext uri="{FF2B5EF4-FFF2-40B4-BE49-F238E27FC236}">
                <a16:creationId xmlns:a16="http://schemas.microsoft.com/office/drawing/2014/main" xmlns="" id="{1F8EE39D-AC84-4945-9EC9-1A16990E7B16}"/>
              </a:ext>
            </a:extLst>
          </p:cNvPr>
          <p:cNvSpPr>
            <a:spLocks noGrp="1" noChangeArrowheads="1"/>
          </p:cNvSpPr>
          <p:nvPr>
            <p:ph idx="1"/>
          </p:nvPr>
        </p:nvSpPr>
        <p:spPr/>
        <p:txBody>
          <a:bodyPr/>
          <a:lstStyle/>
          <a:p>
            <a:r>
              <a:rPr lang="en-US" altLang="en-US" i="1"/>
              <a:t> </a:t>
            </a:r>
            <a:r>
              <a:rPr lang="en-US" altLang="en-US"/>
              <a:t>The division of the heart into four cavities is indicated on its surface by grooves. </a:t>
            </a:r>
          </a:p>
          <a:p>
            <a:r>
              <a:rPr lang="en-US" altLang="en-US"/>
              <a:t>The atria are separated from the ventricles by the </a:t>
            </a:r>
            <a:r>
              <a:rPr lang="en-US" altLang="en-US" b="1"/>
              <a:t>coronary sulcus</a:t>
            </a:r>
            <a:r>
              <a:rPr lang="en-US" altLang="en-US"/>
              <a:t> (</a:t>
            </a:r>
            <a:r>
              <a:rPr lang="en-US" altLang="en-US" i="1"/>
              <a:t>auriculoventricular groove</a:t>
            </a:r>
            <a:r>
              <a:rPr lang="en-US" altLang="en-US"/>
              <a:t>).</a:t>
            </a:r>
          </a:p>
          <a:p>
            <a:r>
              <a:rPr lang="en-US" altLang="en-US"/>
              <a:t>this contains the trunks of the nutrient vessels of the heart, and is deficient in front, where it is crossed by the root of the pulmonary artery.</a:t>
            </a:r>
          </a:p>
          <a:p>
            <a:endParaRPr lang="en-US" alt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Stream</Template>
  <TotalTime>1369</TotalTime>
  <Words>2887</Words>
  <Application>Microsoft Office PowerPoint</Application>
  <PresentationFormat>On-screen Show (4:3)</PresentationFormat>
  <Paragraphs>191</Paragraphs>
  <Slides>84</Slides>
  <Notes>0</Notes>
  <HiddenSlides>0</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Gallery</vt:lpstr>
      <vt:lpstr>ANATOMY OF HEART-2</vt:lpstr>
      <vt:lpstr>PowerPoint Presentation</vt:lpstr>
      <vt:lpstr>PowerPoint Presentation</vt:lpstr>
      <vt:lpstr>SURFACE ANATOMY</vt:lpstr>
      <vt:lpstr>PowerPoint Presentation</vt:lpstr>
      <vt:lpstr>PowerPoint Presentation</vt:lpstr>
      <vt:lpstr>COMPONENT PARTS</vt:lpstr>
      <vt:lpstr>CARDIAC GROOVES</vt:lpstr>
      <vt:lpstr>PowerPoint Presentation</vt:lpstr>
      <vt:lpstr>PowerPoint Presentation</vt:lpstr>
      <vt:lpstr>PowerPoint Presentation</vt:lpstr>
      <vt:lpstr>PowerPoint Presentation</vt:lpstr>
      <vt:lpstr>PowerPoint Presentation</vt:lpstr>
      <vt:lpstr>STERNOCOSTAL SURFACE</vt:lpstr>
      <vt:lpstr>PowerPoint Presentation</vt:lpstr>
      <vt:lpstr>PowerPoint Presentation</vt:lpstr>
      <vt:lpstr>STERNOCOSTAL SURFACE</vt:lpstr>
      <vt:lpstr>PowerPoint Presentation</vt:lpstr>
      <vt:lpstr>PowerPoint Presentation</vt:lpstr>
      <vt:lpstr>PowerPoint Presentation</vt:lpstr>
      <vt:lpstr>RIGHT MARGIN</vt:lpstr>
      <vt:lpstr>LEFT MARGIN</vt:lpstr>
      <vt:lpstr>PowerPoint Presentation</vt:lpstr>
      <vt:lpstr>PowerPoint Presentation</vt:lpstr>
      <vt:lpstr>PowerPoint Presentation</vt:lpstr>
      <vt:lpstr>EPICARDIUM</vt:lpstr>
      <vt:lpstr>PowerPoint Presentation</vt:lpstr>
      <vt:lpstr>MYOCARDIUM</vt:lpstr>
      <vt:lpstr>HISTOLOGY OF MYOCARDIUM</vt:lpstr>
      <vt:lpstr>ENDOCARDIUM</vt:lpstr>
      <vt:lpstr>ventricles</vt:lpstr>
      <vt:lpstr>RIGHT VENTRICLE</vt:lpstr>
      <vt:lpstr>Crista supraventricularis</vt:lpstr>
      <vt:lpstr>PowerPoint Presentation</vt:lpstr>
      <vt:lpstr>PowerPoint Presentation</vt:lpstr>
      <vt:lpstr>PowerPoint Presentation</vt:lpstr>
      <vt:lpstr>PowerPoint Presentation</vt:lpstr>
      <vt:lpstr>PowerPoint Presentation</vt:lpstr>
      <vt:lpstr>PowerPoint Presentation</vt:lpstr>
      <vt:lpstr>LEFT VENTRICLE</vt:lpstr>
      <vt:lpstr>PowerPoint Presentation</vt:lpstr>
      <vt:lpstr>PowerPoint Presentation</vt:lpstr>
      <vt:lpstr>PowerPoint Presentation</vt:lpstr>
      <vt:lpstr>PowerPoint Presentation</vt:lpstr>
      <vt:lpstr>Lv false tendons/bands</vt:lpstr>
      <vt:lpstr>PowerPoint Presentation</vt:lpstr>
      <vt:lpstr>lvnc</vt:lpstr>
      <vt:lpstr>INTERVENTRICULAR SEPTUM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ATRIAL SEPTUM</vt:lpstr>
      <vt:lpstr>ATRIAL SEPTUM</vt:lpstr>
      <vt:lpstr>FORAMEN OVALE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LEFT ATRIUM</vt:lpstr>
      <vt:lpstr>LEFT ATRIUM</vt:lpstr>
      <vt:lpstr>PowerPoint Presentation</vt:lpstr>
      <vt:lpstr>PowerPoint Presentation</vt:lpstr>
      <vt:lpstr>PowerPoint Presentation</vt:lpstr>
      <vt:lpstr>CARDIAC CONDUCTION SYSTEM</vt:lpstr>
      <vt:lpstr>CONDUCTION SYSTEM OF HEART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ANATOMY OF HEART</dc:title>
  <dc:creator>comp</dc:creator>
  <cp:lastModifiedBy>muhammad ameen</cp:lastModifiedBy>
  <cp:revision>99</cp:revision>
  <dcterms:created xsi:type="dcterms:W3CDTF">2008-08-21T12:13:03Z</dcterms:created>
  <dcterms:modified xsi:type="dcterms:W3CDTF">2019-10-20T06:51:10Z</dcterms:modified>
</cp:coreProperties>
</file>